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alatino Linotyp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PalatinoLinotype-bold.fntdata"/><Relationship Id="rId8" Type="http://schemas.openxmlformats.org/officeDocument/2006/relationships/slide" Target="slides/slide3.xml"/><Relationship Id="rId18" Type="http://schemas.openxmlformats.org/officeDocument/2006/relationships/customXml" Target="../customXml/item3.xml"/><Relationship Id="rId3" Type="http://schemas.openxmlformats.org/officeDocument/2006/relationships/presProps" Target="presProps.xml"/><Relationship Id="rId12" Type="http://schemas.openxmlformats.org/officeDocument/2006/relationships/font" Target="fonts/PalatinoLinotype-regular.fntdata"/><Relationship Id="rId7" Type="http://schemas.openxmlformats.org/officeDocument/2006/relationships/slide" Target="slides/slide2.xml"/><Relationship Id="rId17" Type="http://schemas.openxmlformats.org/officeDocument/2006/relationships/customXml" Target="../customXml/item2.xml"/><Relationship Id="rId2" Type="http://schemas.openxmlformats.org/officeDocument/2006/relationships/viewProps" Target="viewProps.xml"/><Relationship Id="rId16" Type="http://schemas.openxmlformats.org/officeDocument/2006/relationships/customXml" Target="../customXml/item1.xml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5" Type="http://schemas.openxmlformats.org/officeDocument/2006/relationships/font" Target="fonts/PalatinoLinotype-boldItalic.fntdata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PalatinoLinotyp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71d0003e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71d0003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5a18e4cb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5a18e4cb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5a18e4cb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5a18e4cb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71d0003e7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71d0003e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71d0003e7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71d0003e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225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Palatino Linotype"/>
                <a:ea typeface="Palatino Linotype"/>
                <a:cs typeface="Palatino Linotype"/>
                <a:sym typeface="Palatino Linotype"/>
              </a:rPr>
              <a:t>Jeffersonian Democracy vs. Jacksonian Democracy</a:t>
            </a:r>
            <a:endParaRPr b="1" sz="600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604200"/>
            <a:ext cx="8520600" cy="7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alatino Linotype"/>
                <a:ea typeface="Palatino Linotype"/>
                <a:cs typeface="Palatino Linotype"/>
                <a:sym typeface="Palatino Linotype"/>
              </a:rPr>
              <a:t>COMPARE &amp; CONTRAST</a:t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Palatino Linotype"/>
                <a:ea typeface="Palatino Linotype"/>
                <a:cs typeface="Palatino Linotype"/>
                <a:sym typeface="Palatino Linotype"/>
              </a:rPr>
              <a:t>Jeffersonian Democracy vs. Jacksonian Democracy</a:t>
            </a:r>
            <a:endParaRPr sz="24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alatino Linotype"/>
                <a:ea typeface="Palatino Linotype"/>
                <a:cs typeface="Palatino Linotype"/>
                <a:sym typeface="Palatino Linotype"/>
              </a:rPr>
              <a:t>Use your knowledge of the early national period to </a:t>
            </a:r>
            <a:r>
              <a:rPr lang="en" sz="2100">
                <a:latin typeface="Palatino Linotype"/>
                <a:ea typeface="Palatino Linotype"/>
                <a:cs typeface="Palatino Linotype"/>
                <a:sym typeface="Palatino Linotype"/>
              </a:rPr>
              <a:t>identify</a:t>
            </a:r>
            <a:r>
              <a:rPr lang="en" sz="2100">
                <a:latin typeface="Palatino Linotype"/>
                <a:ea typeface="Palatino Linotype"/>
                <a:cs typeface="Palatino Linotype"/>
                <a:sym typeface="Palatino Linotype"/>
              </a:rPr>
              <a:t> traits of Jeffersonian Democracy and Jacksonian Democracy as well as traits that the two visions of American government shared.  </a:t>
            </a:r>
            <a:endParaRPr sz="2100"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100">
                <a:latin typeface="Palatino Linotype"/>
                <a:ea typeface="Palatino Linotype"/>
                <a:cs typeface="Palatino Linotype"/>
                <a:sym typeface="Palatino Linotype"/>
              </a:rPr>
              <a:t>Use the information in the Venn Diagram and your evaluation of the </a:t>
            </a:r>
            <a:r>
              <a:rPr lang="en" sz="2100">
                <a:latin typeface="Palatino Linotype"/>
                <a:ea typeface="Palatino Linotype"/>
                <a:cs typeface="Palatino Linotype"/>
                <a:sym typeface="Palatino Linotype"/>
              </a:rPr>
              <a:t>historical</a:t>
            </a:r>
            <a:r>
              <a:rPr lang="en" sz="2100">
                <a:latin typeface="Palatino Linotype"/>
                <a:ea typeface="Palatino Linotype"/>
                <a:cs typeface="Palatino Linotype"/>
                <a:sym typeface="Palatino Linotype"/>
              </a:rPr>
              <a:t> evidence to respond to the follow-up questions on the competing visions of the Presidency as a democratic institution.</a:t>
            </a:r>
            <a:endParaRPr sz="210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3429000" y="1097275"/>
            <a:ext cx="235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/>
        </p:nvSpPr>
        <p:spPr>
          <a:xfrm>
            <a:off x="246900" y="932700"/>
            <a:ext cx="282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6076200" y="891550"/>
            <a:ext cx="282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3251300" y="878525"/>
            <a:ext cx="27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405475" y="840975"/>
            <a:ext cx="273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/>
        </p:nvSpPr>
        <p:spPr>
          <a:xfrm>
            <a:off x="6007000" y="420500"/>
            <a:ext cx="262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alatino Linotype"/>
                <a:ea typeface="Palatino Linotype"/>
                <a:cs typeface="Palatino Linotype"/>
                <a:sym typeface="Palatino Linotype"/>
              </a:rPr>
              <a:t>Jeffersonian Democracy vs. Jacksonian Democracy</a:t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3999900" cy="362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</a:t>
            </a: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“Rise of the Common Man”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Education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Andrew Jackson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“Spoils System” (Political Rewards)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- 1800-1820s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Strong Chief Executive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James Madison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Conflict with John Marshall over Federal Authority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“Aristocracy” based on merit and skill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Pro-Slavery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James K. Polk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Universal White Male Suffrage (No Property Requirement)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Candidate Selection through political convention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Influenced by Enlightenment philosophy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8" name="Google Shape;78;p16"/>
          <p:cNvSpPr txBox="1"/>
          <p:nvPr>
            <p:ph idx="2" type="body"/>
          </p:nvPr>
        </p:nvSpPr>
        <p:spPr>
          <a:xfrm>
            <a:off x="4832400" y="1152475"/>
            <a:ext cx="3999900" cy="362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</a:t>
            </a: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Second Great Awakening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States’ Rights Advocate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Candidate selection by caucus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“Gentleman Farmer”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Anti-Education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Thomas Jefferson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All white males equal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James Monroe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“Virginia Dynasty”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Distrust of Banks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Elevate citizens (White Males) through public education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Martin van Buren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No “Aristocracy”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- 1830s-1840s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- Native Americans not Citizens</a:t>
            </a:r>
            <a:endParaRPr sz="1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b="1" lang="en" sz="2400">
                <a:latin typeface="Palatino Linotype"/>
                <a:ea typeface="Palatino Linotype"/>
                <a:cs typeface="Palatino Linotype"/>
                <a:sym typeface="Palatino Linotype"/>
              </a:rPr>
              <a:t>Jeffersonian Democracy vs. Jacksonian Democracy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alatino Linotype"/>
                <a:ea typeface="Palatino Linotype"/>
                <a:cs typeface="Palatino Linotype"/>
                <a:sym typeface="Palatino Linotype"/>
              </a:rPr>
              <a:t>How do you think Jefferson would have defined “democratic government”?</a:t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85" name="Google Shape;85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Palatino Linotype"/>
                <a:ea typeface="Palatino Linotype"/>
                <a:cs typeface="Palatino Linotype"/>
                <a:sym typeface="Palatino Linotype"/>
              </a:rPr>
              <a:t>How do you think Jackson would have defined “democratic government”?</a:t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Palatino Linotype"/>
                <a:ea typeface="Palatino Linotype"/>
                <a:cs typeface="Palatino Linotype"/>
                <a:sym typeface="Palatino Linotype"/>
              </a:rPr>
              <a:t>Jeffersonian Democracy vs. Jacksonian Democracy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latin typeface="Palatino Linotype"/>
                <a:ea typeface="Palatino Linotype"/>
                <a:cs typeface="Palatino Linotype"/>
                <a:sym typeface="Palatino Linotype"/>
              </a:rPr>
              <a:t>Do you think Jefferson saw the Presidency as a “democratic” institution?  What specific, historical evidence can you use to support your theory?</a:t>
            </a:r>
            <a:endParaRPr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92" name="Google Shape;92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latin typeface="Palatino Linotype"/>
                <a:ea typeface="Palatino Linotype"/>
                <a:cs typeface="Palatino Linotype"/>
                <a:sym typeface="Palatino Linotype"/>
              </a:rPr>
              <a:t>Do you think Jackson saw the Presidency as a “democratic” institution?  What specific, historical evidence can you use to support your theory?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B4834BEF-B92A-432B-A673-9B9C8993FD32}"/>
</file>

<file path=customXml/itemProps2.xml><?xml version="1.0" encoding="utf-8"?>
<ds:datastoreItem xmlns:ds="http://schemas.openxmlformats.org/officeDocument/2006/customXml" ds:itemID="{4589081D-8A93-448E-82A5-285B974F325B}"/>
</file>

<file path=customXml/itemProps3.xml><?xml version="1.0" encoding="utf-8"?>
<ds:datastoreItem xmlns:ds="http://schemas.openxmlformats.org/officeDocument/2006/customXml" ds:itemID="{EE4B979A-E1DC-4F9F-8FD6-B5FB8F745983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