
<file path=[Content_Types].xml><?xml version="1.0" encoding="utf-8"?>
<Types xmlns="http://schemas.openxmlformats.org/package/2006/content-types">
  <Default Extension="rels" ContentType="application/vnd.openxmlformats-package.relationships+xml"/>
  <Default Extension="fntdata" ContentType="application/x-fontdata"/>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5143500" cx="9144000"/>
  <p:notesSz cx="6858000" cy="9144000"/>
  <p:embeddedFontLst>
    <p:embeddedFont>
      <p:font typeface="Palatino Linotype"/>
      <p:regular r:id="rId27"/>
      <p:bold r:id="rId28"/>
      <p:italic r:id="rId29"/>
      <p:boldItalic r:id="rId3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6" Type="http://schemas.openxmlformats.org/officeDocument/2006/relationships/slide" Target="slides/slide21.xml"/><Relationship Id="rId13" Type="http://schemas.openxmlformats.org/officeDocument/2006/relationships/slide" Target="slides/slide8.xml"/><Relationship Id="rId18" Type="http://schemas.openxmlformats.org/officeDocument/2006/relationships/slide" Target="slides/slide13.xml"/><Relationship Id="rId21" Type="http://schemas.openxmlformats.org/officeDocument/2006/relationships/slide" Target="slides/slide16.xml"/><Relationship Id="rId3" Type="http://schemas.openxmlformats.org/officeDocument/2006/relationships/presProps" Target="presProps.xml"/><Relationship Id="rId25" Type="http://schemas.openxmlformats.org/officeDocument/2006/relationships/slide" Target="slides/slide20.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33" Type="http://schemas.openxmlformats.org/officeDocument/2006/relationships/customXml" Target="../customXml/item3.xml"/><Relationship Id="rId20" Type="http://schemas.openxmlformats.org/officeDocument/2006/relationships/slide" Target="slides/slide15.xml"/><Relationship Id="rId2" Type="http://schemas.openxmlformats.org/officeDocument/2006/relationships/viewProps" Target="viewProps.xml"/><Relationship Id="rId29" Type="http://schemas.openxmlformats.org/officeDocument/2006/relationships/font" Target="fonts/PalatinoLinotype-italic.fntdata"/><Relationship Id="rId16" Type="http://schemas.openxmlformats.org/officeDocument/2006/relationships/slide" Target="slides/slide11.xml"/><Relationship Id="rId24" Type="http://schemas.openxmlformats.org/officeDocument/2006/relationships/slide" Target="slides/slide19.xml"/><Relationship Id="rId1" Type="http://schemas.openxmlformats.org/officeDocument/2006/relationships/theme" Target="theme/theme1.xml"/><Relationship Id="rId6" Type="http://schemas.openxmlformats.org/officeDocument/2006/relationships/slide" Target="slides/slide1.xml"/><Relationship Id="rId11" Type="http://schemas.openxmlformats.org/officeDocument/2006/relationships/slide" Target="slides/slide6.xml"/><Relationship Id="rId32" Type="http://schemas.openxmlformats.org/officeDocument/2006/relationships/customXml" Target="../customXml/item2.xml"/><Relationship Id="rId23" Type="http://schemas.openxmlformats.org/officeDocument/2006/relationships/slide" Target="slides/slide18.xml"/><Relationship Id="rId28" Type="http://schemas.openxmlformats.org/officeDocument/2006/relationships/font" Target="fonts/PalatinoLinotype-bold.fntdata"/><Relationship Id="rId5" Type="http://schemas.openxmlformats.org/officeDocument/2006/relationships/notesMaster" Target="notesMasters/notes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ustomXml" Target="../customXml/item1.xml"/><Relationship Id="rId22" Type="http://schemas.openxmlformats.org/officeDocument/2006/relationships/slide" Target="slides/slide17.xml"/><Relationship Id="rId4" Type="http://schemas.openxmlformats.org/officeDocument/2006/relationships/slideMaster" Target="slideMasters/slideMaster1.xml"/><Relationship Id="rId9" Type="http://schemas.openxmlformats.org/officeDocument/2006/relationships/slide" Target="slides/slide4.xml"/><Relationship Id="rId27" Type="http://schemas.openxmlformats.org/officeDocument/2006/relationships/font" Target="fonts/PalatinoLinotype-regular.fntdata"/><Relationship Id="rId30" Type="http://schemas.openxmlformats.org/officeDocument/2006/relationships/font" Target="fonts/PalatinoLinotype-boldItalic.fntdata"/><Relationship Id="rId14" Type="http://schemas.openxmlformats.org/officeDocument/2006/relationships/slide" Target="slides/slide9.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0709882032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1070988203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16e229fd94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16e229fd94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16e229fd940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16e229fd940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16e229fd940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16e229fd940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16e229fd940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16e229fd940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16e229fd940_0_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16e229fd940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16e229fd940_0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16e229fd940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6e229fd940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16e229fd940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16e229fd940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16e229fd940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16e229fd940_0_5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16e229fd940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6e229fd940_0_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16e229fd940_0_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16e229fd940_0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16e229fd940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6e229fd940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6e229fd94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059d4d4d95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059d4d4d95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16e229fd94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16e229fd94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6e229fd94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6e229fd94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16e229fd940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16e229fd940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6e229fd940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6e229fd940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6e229fd940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6e229fd940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16e229fd940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16e229fd940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 sz="6300">
                <a:latin typeface="Palatino Linotype"/>
                <a:ea typeface="Palatino Linotype"/>
                <a:cs typeface="Palatino Linotype"/>
                <a:sym typeface="Palatino Linotype"/>
              </a:rPr>
              <a:t>The President</a:t>
            </a:r>
            <a:endParaRPr sz="6300">
              <a:latin typeface="Palatino Linotype"/>
              <a:ea typeface="Palatino Linotype"/>
              <a:cs typeface="Palatino Linotype"/>
              <a:sym typeface="Palatino Linotype"/>
            </a:endParaRPr>
          </a:p>
        </p:txBody>
      </p:sp>
      <p:sp>
        <p:nvSpPr>
          <p:cNvPr id="55" name="Google Shape;55;p13"/>
          <p:cNvSpPr txBox="1"/>
          <p:nvPr>
            <p:ph idx="1" type="subTitle"/>
          </p:nvPr>
        </p:nvSpPr>
        <p:spPr>
          <a:xfrm>
            <a:off x="311700" y="2834125"/>
            <a:ext cx="8520600" cy="1678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Palatino Linotype"/>
                <a:ea typeface="Palatino Linotype"/>
                <a:cs typeface="Palatino Linotype"/>
                <a:sym typeface="Palatino Linotype"/>
              </a:rPr>
              <a:t>How Democratic is the Presidency?</a:t>
            </a:r>
            <a:endParaRPr>
              <a:latin typeface="Palatino Linotype"/>
              <a:ea typeface="Palatino Linotype"/>
              <a:cs typeface="Palatino Linotype"/>
              <a:sym typeface="Palatino Linotype"/>
            </a:endParaRPr>
          </a:p>
          <a:p>
            <a:pPr indent="0" lvl="0" marL="0" rtl="0" algn="ctr">
              <a:spcBef>
                <a:spcPts val="0"/>
              </a:spcBef>
              <a:spcAft>
                <a:spcPts val="0"/>
              </a:spcAft>
              <a:buNone/>
            </a:pPr>
            <a:r>
              <a:t/>
            </a:r>
            <a:endParaRPr>
              <a:latin typeface="Palatino Linotype"/>
              <a:ea typeface="Palatino Linotype"/>
              <a:cs typeface="Palatino Linotype"/>
              <a:sym typeface="Palatino Linotype"/>
            </a:endParaRPr>
          </a:p>
          <a:p>
            <a:pPr indent="0" lvl="0" marL="0" rtl="0" algn="ctr">
              <a:spcBef>
                <a:spcPts val="0"/>
              </a:spcBef>
              <a:spcAft>
                <a:spcPts val="0"/>
              </a:spcAft>
              <a:buNone/>
            </a:pPr>
            <a:r>
              <a:rPr lang="en">
                <a:latin typeface="Palatino Linotype"/>
                <a:ea typeface="Palatino Linotype"/>
                <a:cs typeface="Palatino Linotype"/>
                <a:sym typeface="Palatino Linotype"/>
              </a:rPr>
              <a:t>KEY TERMS</a:t>
            </a:r>
            <a:endParaRPr>
              <a:latin typeface="Palatino Linotype"/>
              <a:ea typeface="Palatino Linotype"/>
              <a:cs typeface="Palatino Linotype"/>
              <a:sym typeface="Palatino Linotype"/>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2"/>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Despotism</a:t>
            </a:r>
            <a:endParaRPr sz="96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2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Dictatorship</a:t>
            </a:r>
            <a:endParaRPr sz="9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24"/>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Equality</a:t>
            </a:r>
            <a:endParaRPr sz="9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Freedom</a:t>
            </a:r>
            <a:endParaRPr sz="960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Meritocracy</a:t>
            </a:r>
            <a:endParaRPr sz="96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2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Monarchy</a:t>
            </a:r>
            <a:endParaRPr sz="96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Monocracy</a:t>
            </a:r>
            <a:endParaRPr sz="960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9"/>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Oligarch</a:t>
            </a:r>
            <a:r>
              <a:rPr lang="en" sz="9600">
                <a:latin typeface="Palatino Linotype"/>
                <a:ea typeface="Palatino Linotype"/>
                <a:cs typeface="Palatino Linotype"/>
                <a:sym typeface="Palatino Linotype"/>
              </a:rPr>
              <a:t>y</a:t>
            </a:r>
            <a:endParaRPr sz="960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0"/>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Order</a:t>
            </a:r>
            <a:endParaRPr sz="96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Republic</a:t>
            </a:r>
            <a:endParaRPr sz="96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Terms to Sort &amp; Classify</a:t>
            </a:r>
            <a:endParaRPr>
              <a:latin typeface="Palatino Linotype"/>
              <a:ea typeface="Palatino Linotype"/>
              <a:cs typeface="Palatino Linotype"/>
              <a:sym typeface="Palatino Linotype"/>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Have students organize the terms they believe go together.  You can create categories or have students create the number and topic of categories, depending on the character of your class.</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Have students explain their choices and why they thought certain terms should have been grouped together.</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Have students evaluate and explain which form of government they believe best describes the United States when it was first formed.</a:t>
            </a:r>
            <a:endParaRPr>
              <a:latin typeface="Palatino Linotype"/>
              <a:ea typeface="Palatino Linotype"/>
              <a:cs typeface="Palatino Linotype"/>
              <a:sym typeface="Palatino Linotype"/>
            </a:endParaRPr>
          </a:p>
          <a:p>
            <a:pPr indent="-342900" lvl="0" marL="457200" rtl="0" algn="l">
              <a:spcBef>
                <a:spcPts val="0"/>
              </a:spcBef>
              <a:spcAft>
                <a:spcPts val="0"/>
              </a:spcAft>
              <a:buSzPts val="1800"/>
              <a:buFont typeface="Palatino Linotype"/>
              <a:buAutoNum type="arabicPeriod"/>
            </a:pPr>
            <a:r>
              <a:rPr lang="en">
                <a:latin typeface="Palatino Linotype"/>
                <a:ea typeface="Palatino Linotype"/>
                <a:cs typeface="Palatino Linotype"/>
                <a:sym typeface="Palatino Linotype"/>
              </a:rPr>
              <a:t>Have students evaluate and explain which form of government they believe best describes the United States has now, and then evaluate and explain why they believe it has changed or remained consistent.</a:t>
            </a:r>
            <a:endParaRPr>
              <a:latin typeface="Palatino Linotype"/>
              <a:ea typeface="Palatino Linotype"/>
              <a:cs typeface="Palatino Linotype"/>
              <a:sym typeface="Palatino Linotype"/>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2"/>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Rights</a:t>
            </a:r>
            <a:endParaRPr sz="96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3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Subject</a:t>
            </a:r>
            <a:endParaRPr sz="9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lang="en">
                <a:latin typeface="Palatino Linotype"/>
                <a:ea typeface="Palatino Linotype"/>
                <a:cs typeface="Palatino Linotype"/>
                <a:sym typeface="Palatino Linotype"/>
              </a:rPr>
              <a:t>Terms to Sort &amp; Classify</a:t>
            </a:r>
            <a:endParaRPr>
              <a:latin typeface="Palatino Linotype"/>
              <a:ea typeface="Palatino Linotype"/>
              <a:cs typeface="Palatino Linotype"/>
              <a:sym typeface="Palatino Linotype"/>
            </a:endParaRPr>
          </a:p>
        </p:txBody>
      </p:sp>
      <p:sp>
        <p:nvSpPr>
          <p:cNvPr id="67" name="Google Shape;67;p1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Aristocracy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Autocracy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Citizen</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Commonwealth</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Demagogue</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Democracy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Despotism</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Dictatorship</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Equality</a:t>
            </a:r>
            <a:endParaRPr>
              <a:latin typeface="Palatino Linotype"/>
              <a:ea typeface="Palatino Linotype"/>
              <a:cs typeface="Palatino Linotype"/>
              <a:sym typeface="Palatino Linotype"/>
            </a:endParaRPr>
          </a:p>
        </p:txBody>
      </p:sp>
      <p:sp>
        <p:nvSpPr>
          <p:cNvPr id="68" name="Google Shape;68;p1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Freedom</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Meritocracy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Monarchy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Monocracy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Oligarchy</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Order</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Republic</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Rights</a:t>
            </a:r>
            <a:endParaRPr sz="2000">
              <a:latin typeface="Palatino Linotype"/>
              <a:ea typeface="Palatino Linotype"/>
              <a:cs typeface="Palatino Linotype"/>
              <a:sym typeface="Palatino Linotype"/>
            </a:endParaRPr>
          </a:p>
          <a:p>
            <a:pPr indent="-355600" lvl="0" marL="457200" rtl="0" algn="l">
              <a:spcBef>
                <a:spcPts val="0"/>
              </a:spcBef>
              <a:spcAft>
                <a:spcPts val="0"/>
              </a:spcAft>
              <a:buSzPts val="2000"/>
              <a:buFont typeface="Palatino Linotype"/>
              <a:buChar char="-"/>
            </a:pPr>
            <a:r>
              <a:rPr lang="en" sz="2000">
                <a:latin typeface="Palatino Linotype"/>
                <a:ea typeface="Palatino Linotype"/>
                <a:cs typeface="Palatino Linotype"/>
                <a:sym typeface="Palatino Linotype"/>
              </a:rPr>
              <a:t>Subject</a:t>
            </a: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Aristocracy</a:t>
            </a:r>
            <a:endParaRPr sz="96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Auto</a:t>
            </a:r>
            <a:r>
              <a:rPr lang="en" sz="9600">
                <a:latin typeface="Palatino Linotype"/>
                <a:ea typeface="Palatino Linotype"/>
                <a:cs typeface="Palatino Linotype"/>
                <a:sym typeface="Palatino Linotype"/>
              </a:rPr>
              <a:t>cracy</a:t>
            </a:r>
            <a:endParaRPr sz="96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 name="Shape 82"/>
        <p:cNvGrpSpPr/>
        <p:nvPr/>
      </p:nvGrpSpPr>
      <p:grpSpPr>
        <a:xfrm>
          <a:off x="0" y="0"/>
          <a:ext cx="0" cy="0"/>
          <a:chOff x="0" y="0"/>
          <a:chExt cx="0" cy="0"/>
        </a:xfrm>
      </p:grpSpPr>
      <p:sp>
        <p:nvSpPr>
          <p:cNvPr id="83" name="Google Shape;83;p18"/>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Citizen</a:t>
            </a:r>
            <a:endParaRPr sz="96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9"/>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8800">
                <a:latin typeface="Palatino Linotype"/>
                <a:ea typeface="Palatino Linotype"/>
                <a:cs typeface="Palatino Linotype"/>
                <a:sym typeface="Palatino Linotype"/>
              </a:rPr>
              <a:t>Commonwealth</a:t>
            </a:r>
            <a:endParaRPr sz="8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0"/>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Demagogue</a:t>
            </a:r>
            <a:endParaRPr sz="96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21"/>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lnSpc>
                <a:spcPct val="115000"/>
              </a:lnSpc>
              <a:spcBef>
                <a:spcPts val="0"/>
              </a:spcBef>
              <a:spcAft>
                <a:spcPts val="1200"/>
              </a:spcAft>
              <a:buNone/>
            </a:pPr>
            <a:r>
              <a:rPr lang="en" sz="9600">
                <a:latin typeface="Palatino Linotype"/>
                <a:ea typeface="Palatino Linotype"/>
                <a:cs typeface="Palatino Linotype"/>
                <a:sym typeface="Palatino Linotype"/>
              </a:rPr>
              <a:t>Democracy</a:t>
            </a:r>
            <a:endParaRPr sz="96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3526C19D6CEB842BAE52E382A9837FB" ma:contentTypeVersion="10" ma:contentTypeDescription="Create a new document." ma:contentTypeScope="" ma:versionID="51f5209d560fdc4e441e96545263e97f">
  <xsd:schema xmlns:xsd="http://www.w3.org/2001/XMLSchema" xmlns:xs="http://www.w3.org/2001/XMLSchema" xmlns:p="http://schemas.microsoft.com/office/2006/metadata/properties" xmlns:ns2="df3412ef-948d-46d4-8bd7-a2ed407af709" xmlns:ns3="0a4b1ca4-3d96-49b5-a972-3784b7409a50" targetNamespace="http://schemas.microsoft.com/office/2006/metadata/properties" ma:root="true" ma:fieldsID="b6f657ccddcecd9aff29db01f300dd7e" ns2:_="" ns3:_="">
    <xsd:import namespace="df3412ef-948d-46d4-8bd7-a2ed407af709"/>
    <xsd:import namespace="0a4b1ca4-3d96-49b5-a972-3784b7409a5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3412ef-948d-46d4-8bd7-a2ed407af7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d038b50-52dc-447d-ac2e-a29bd036c4b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a4b1ca4-3d96-49b5-a972-3784b7409a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d5e4f40-e94b-4d8a-a6fa-e31f62c6e814}" ma:internalName="TaxCatchAll" ma:showField="CatchAllData" ma:web="0a4b1ca4-3d96-49b5-a972-3784b7409a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f3412ef-948d-46d4-8bd7-a2ed407af709">
      <Terms xmlns="http://schemas.microsoft.com/office/infopath/2007/PartnerControls"/>
    </lcf76f155ced4ddcb4097134ff3c332f>
    <TaxCatchAll xmlns="0a4b1ca4-3d96-49b5-a972-3784b7409a50" xsi:nil="true"/>
  </documentManagement>
</p:properties>
</file>

<file path=customXml/itemProps1.xml><?xml version="1.0" encoding="utf-8"?>
<ds:datastoreItem xmlns:ds="http://schemas.openxmlformats.org/officeDocument/2006/customXml" ds:itemID="{447AAFF1-2964-4B3A-893C-C617BB2C533D}"/>
</file>

<file path=customXml/itemProps2.xml><?xml version="1.0" encoding="utf-8"?>
<ds:datastoreItem xmlns:ds="http://schemas.openxmlformats.org/officeDocument/2006/customXml" ds:itemID="{A65212F2-8A12-4FD0-9D2B-C713B7A551B9}"/>
</file>

<file path=customXml/itemProps3.xml><?xml version="1.0" encoding="utf-8"?>
<ds:datastoreItem xmlns:ds="http://schemas.openxmlformats.org/officeDocument/2006/customXml" ds:itemID="{A298D724-DB83-4507-98C5-4BF1BFEC7DDC}"/>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0x010100D3526C19D6CEB842BAE52E382A9837FB</vt:lpwstr>
  </property>
</Properties>
</file>