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Palatino Linotype"/>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ustomXml" Target="../customXml/item1.xml"/><Relationship Id="rId21" Type="http://schemas.openxmlformats.org/officeDocument/2006/relationships/slide" Target="slides/slide16.xml"/><Relationship Id="rId3" Type="http://schemas.openxmlformats.org/officeDocument/2006/relationships/presProps" Target="presProps.xml"/><Relationship Id="rId25" Type="http://schemas.openxmlformats.org/officeDocument/2006/relationships/font" Target="fonts/PalatinoLinotype-boldItalic.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24" Type="http://schemas.openxmlformats.org/officeDocument/2006/relationships/font" Target="fonts/PalatinoLinotype-italic.fntdata"/><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slide" Target="slides/slide6.xml"/><Relationship Id="rId23" Type="http://schemas.openxmlformats.org/officeDocument/2006/relationships/font" Target="fonts/PalatinoLinotype-bold.fntdata"/><Relationship Id="rId5" Type="http://schemas.openxmlformats.org/officeDocument/2006/relationships/notesMaster" Target="notesMasters/notesMaster1.xml"/><Relationship Id="rId15" Type="http://schemas.openxmlformats.org/officeDocument/2006/relationships/slide" Target="slides/slide10.xml"/><Relationship Id="rId28"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font" Target="fonts/PalatinoLinotype-regular.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069dfc7bb8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069dfc7bb8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069dfc7bb8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069dfc7bb8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069dfc7bb8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069dfc7bb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069dfc7bb8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069dfc7bb8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069dfc7bb8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069dfc7bb8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069dfc7bb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069dfc7bb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6e1cc0b10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6e1cc0b10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5545a0616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5545a0616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05545a0616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05545a0616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69dfc7bb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69dfc7bb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69dfc7bb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69dfc7bb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69dfc7bb8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69dfc7bb8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069dfc7bb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69dfc7bb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69dfc7bb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69dfc7bb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069dfc7bb8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069dfc7bb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law.cornell.edu/constitution/amendmentxii" TargetMode="External"/><Relationship Id="rId4" Type="http://schemas.openxmlformats.org/officeDocument/2006/relationships/hyperlink" Target="https://www.law.cornell.edu/constitution/amendmentxii" TargetMode="External"/><Relationship Id="rId5" Type="http://schemas.openxmlformats.org/officeDocument/2006/relationships/hyperlink" Target="https://www.law.cornell.edu/constitution/amendmentxi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law.cornell.edu/constitution/amendmentxx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6300">
                <a:latin typeface="Palatino Linotype"/>
                <a:ea typeface="Palatino Linotype"/>
                <a:cs typeface="Palatino Linotype"/>
                <a:sym typeface="Palatino Linotype"/>
              </a:rPr>
              <a:t>The Presidency</a:t>
            </a:r>
            <a:endParaRPr sz="6300">
              <a:latin typeface="Palatino Linotype"/>
              <a:ea typeface="Palatino Linotype"/>
              <a:cs typeface="Palatino Linotype"/>
              <a:sym typeface="Palatino Linotype"/>
            </a:endParaRPr>
          </a:p>
        </p:txBody>
      </p:sp>
      <p:sp>
        <p:nvSpPr>
          <p:cNvPr id="55" name="Google Shape;55;p13"/>
          <p:cNvSpPr txBox="1"/>
          <p:nvPr>
            <p:ph idx="1" type="subTitle"/>
          </p:nvPr>
        </p:nvSpPr>
        <p:spPr>
          <a:xfrm>
            <a:off x="311700" y="2834125"/>
            <a:ext cx="8520600" cy="1678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Palatino Linotype"/>
                <a:ea typeface="Palatino Linotype"/>
                <a:cs typeface="Palatino Linotype"/>
                <a:sym typeface="Palatino Linotype"/>
              </a:rPr>
              <a:t>Is the Executive Branch a Democratic Institution</a:t>
            </a:r>
            <a:r>
              <a:rPr lang="en">
                <a:latin typeface="Palatino Linotype"/>
                <a:ea typeface="Palatino Linotype"/>
                <a:cs typeface="Palatino Linotype"/>
                <a:sym typeface="Palatino Linotype"/>
              </a:rPr>
              <a:t>?</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ctr">
              <a:spcBef>
                <a:spcPts val="0"/>
              </a:spcBef>
              <a:spcAft>
                <a:spcPts val="0"/>
              </a:spcAft>
              <a:buNone/>
            </a:pPr>
            <a:r>
              <a:rPr lang="en">
                <a:latin typeface="Palatino Linotype"/>
                <a:ea typeface="Palatino Linotype"/>
                <a:cs typeface="Palatino Linotype"/>
                <a:sym typeface="Palatino Linotype"/>
              </a:rPr>
              <a:t>PART ONE - THE CONSTITUTION</a:t>
            </a:r>
            <a:endParaRPr>
              <a:latin typeface="Palatino Linotype"/>
              <a:ea typeface="Palatino Linotype"/>
              <a:cs typeface="Palatino Linotype"/>
              <a:sym typeface="Palatino Linotyp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lnSpc>
                <a:spcPct val="95000"/>
              </a:lnSpc>
              <a:spcBef>
                <a:spcPts val="1200"/>
              </a:spcBef>
              <a:spcAft>
                <a:spcPts val="0"/>
              </a:spcAft>
              <a:buSzPts val="852"/>
              <a:buNone/>
            </a:pPr>
            <a:r>
              <a:rPr b="1" lang="en" sz="1550">
                <a:solidFill>
                  <a:schemeClr val="dk1"/>
                </a:solidFill>
                <a:latin typeface="Palatino Linotype"/>
                <a:ea typeface="Palatino Linotype"/>
                <a:cs typeface="Palatino Linotype"/>
                <a:sym typeface="Palatino Linotype"/>
              </a:rPr>
              <a:t>Amendment XII</a:t>
            </a:r>
            <a:endParaRPr b="1" sz="1550">
              <a:solidFill>
                <a:schemeClr val="dk1"/>
              </a:solidFill>
              <a:latin typeface="Palatino Linotype"/>
              <a:ea typeface="Palatino Linotype"/>
              <a:cs typeface="Palatino Linotype"/>
              <a:sym typeface="Palatino Linotype"/>
            </a:endParaRPr>
          </a:p>
          <a:p>
            <a:pPr indent="0" lvl="0" marL="0" rtl="0" algn="l">
              <a:lnSpc>
                <a:spcPct val="95000"/>
              </a:lnSpc>
              <a:spcBef>
                <a:spcPts val="1200"/>
              </a:spcBef>
              <a:spcAft>
                <a:spcPts val="1200"/>
              </a:spcAft>
              <a:buSzPts val="852"/>
              <a:buNone/>
            </a:pPr>
            <a:r>
              <a:rPr b="1" lang="en" sz="1085">
                <a:solidFill>
                  <a:srgbClr val="555555"/>
                </a:solidFill>
                <a:latin typeface="Palatino Linotype"/>
                <a:ea typeface="Palatino Linotype"/>
                <a:cs typeface="Palatino Linotype"/>
                <a:sym typeface="Palatino Linotype"/>
              </a:rPr>
              <a:t> </a:t>
            </a:r>
            <a:r>
              <a:rPr lang="en" sz="1046">
                <a:solidFill>
                  <a:schemeClr val="dk1"/>
                </a:solidFill>
                <a:latin typeface="Palatino Linotype"/>
                <a:ea typeface="Palatino Linotype"/>
                <a:cs typeface="Palatino Linotype"/>
                <a:sym typeface="Palatino Linotype"/>
              </a:rPr>
              <a:t>The Electors shall meet in their respective states and vote by ballot for President and Vice-President, one of whom, at least, shall not be an inhabitant of the same state with themselves; they shall name in their ballots the person voted for as President, and in distinct ballots the person voted for as Vice-President, and they shall make distinct lists of all persons voted for as President, and of all persons voted for as Vice-President, and of the number of votes for each, which lists they shall sign and certify, and transmit sealed to the seat of the government of the United States, directed to the President of the Senate;-The President of the Senate shall, in the presence of the Senate and House of Representatives, open all the certificates and the votes shall then be counted;-The person having the greatest Number of votes for President, shall be the President, if such number be a majority of the whole number of Electors appointed; and if no person have such majority, then from the persons having the highest numbers not exceeding three on the list of those voted for as President, the House of Representatives shall choose immediately, by ballot, the President. But in choosing the President, the votes shall be taken by states, the representation from each state having one vote; a quorum for this purpose shall consist of a member or members from two-thirds of the states, and a majority of all the states shall be necessary to a choice. And if the House of Representatives shall not choose a President whenever the right of choice shall devolve upon them, before the fourth day of March next following, then the Vice-President shall act as President, as in the case of the death or other constitutional disability of the President-The person having the greatest number of votes as Vice-President, shall be the Vice-President, if such number be a majority of the whole number of Electors appointed, and if no person have a majority, then from the two highest numbers on the list, the Senate shall choose the Vice-President; a quorum for the purpose shall consist of two-thirds of the whole number of Senators, and a majority of the whole number shall be necessary to a choice. But no person constitutionally ineligible to the office of President shall be eligible to that of Vice-President of the United States.</a:t>
            </a:r>
            <a:endParaRPr b="1" sz="1046">
              <a:solidFill>
                <a:schemeClr val="dk1"/>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b="1" lang="en">
                <a:solidFill>
                  <a:schemeClr val="dk1"/>
                </a:solidFill>
                <a:latin typeface="Palatino Linotype"/>
                <a:ea typeface="Palatino Linotype"/>
                <a:cs typeface="Palatino Linotype"/>
                <a:sym typeface="Palatino Linotype"/>
              </a:rPr>
              <a:t>Amendment XXII</a:t>
            </a:r>
            <a:endParaRPr b="1">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b="1" lang="en" sz="850">
                <a:solidFill>
                  <a:schemeClr val="dk1"/>
                </a:solidFill>
                <a:latin typeface="Palatino Linotype"/>
                <a:ea typeface="Palatino Linotype"/>
                <a:cs typeface="Palatino Linotype"/>
                <a:sym typeface="Palatino Linotype"/>
              </a:rPr>
              <a:t> </a:t>
            </a:r>
            <a:r>
              <a:rPr b="1" lang="en" sz="1150">
                <a:solidFill>
                  <a:schemeClr val="dk1"/>
                </a:solidFill>
                <a:latin typeface="Palatino Linotype"/>
                <a:ea typeface="Palatino Linotype"/>
                <a:cs typeface="Palatino Linotype"/>
                <a:sym typeface="Palatino Linotype"/>
              </a:rPr>
              <a:t>Section 1</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lang="en" sz="1150">
                <a:solidFill>
                  <a:schemeClr val="dk1"/>
                </a:solidFill>
                <a:latin typeface="Palatino Linotype"/>
                <a:ea typeface="Palatino Linotype"/>
                <a:cs typeface="Palatino Linotype"/>
                <a:sym typeface="Palatino Linotype"/>
              </a:rPr>
              <a:t>No person shall be elected to the office of the President more than twice, and no person who has held the office of President, or acted as President, for more than two years of a term to which some other person was elected President shall be elected to the office of the President more than once. But this Article shall not apply to any person holding the office of President, when this Article was proposed by the Congress, and shall not prevent any person who may be holding the office of President, or acting as President, during the term within which this Article becomes operative from holding the office of President or acting as President during the remainder of such term.</a:t>
            </a:r>
            <a:endParaRPr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b="1" lang="en" sz="1150">
                <a:solidFill>
                  <a:schemeClr val="dk1"/>
                </a:solidFill>
                <a:latin typeface="Palatino Linotype"/>
                <a:ea typeface="Palatino Linotype"/>
                <a:cs typeface="Palatino Linotype"/>
                <a:sym typeface="Palatino Linotype"/>
              </a:rPr>
              <a:t> Section 2</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1200"/>
              </a:spcAft>
              <a:buSzPts val="1100"/>
              <a:buNone/>
            </a:pPr>
            <a:r>
              <a:rPr lang="en" sz="1150">
                <a:solidFill>
                  <a:schemeClr val="dk1"/>
                </a:solidFill>
                <a:latin typeface="Palatino Linotype"/>
                <a:ea typeface="Palatino Linotype"/>
                <a:cs typeface="Palatino Linotype"/>
                <a:sym typeface="Palatino Linotype"/>
              </a:rPr>
              <a:t>This article shall be inoperative unless it shall have been ratified as an amendment to the Constitution by the legislatures of three-fourths of the several States within seven years from the date of its submission to the States by the Congress.</a:t>
            </a:r>
            <a:endParaRPr b="1" sz="1550">
              <a:solidFill>
                <a:schemeClr val="dk1"/>
              </a:solidFill>
              <a:latin typeface="Palatino Linotype"/>
              <a:ea typeface="Palatino Linotype"/>
              <a:cs typeface="Palatino Linotype"/>
              <a:sym typeface="Palatino Linotyp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1200"/>
              </a:spcBef>
              <a:spcAft>
                <a:spcPts val="0"/>
              </a:spcAft>
              <a:buSzPts val="1100"/>
              <a:buNone/>
            </a:pPr>
            <a:r>
              <a:rPr b="1" lang="en">
                <a:solidFill>
                  <a:schemeClr val="dk1"/>
                </a:solidFill>
                <a:latin typeface="Palatino Linotype"/>
                <a:ea typeface="Palatino Linotype"/>
                <a:cs typeface="Palatino Linotype"/>
                <a:sym typeface="Palatino Linotype"/>
              </a:rPr>
              <a:t>Amendment XXV</a:t>
            </a:r>
            <a:endParaRPr b="1">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b="1" lang="en" sz="1150">
                <a:solidFill>
                  <a:schemeClr val="dk1"/>
                </a:solidFill>
                <a:latin typeface="Palatino Linotype"/>
                <a:ea typeface="Palatino Linotype"/>
                <a:cs typeface="Palatino Linotype"/>
                <a:sym typeface="Palatino Linotype"/>
              </a:rPr>
              <a:t> Section 1</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150">
                <a:solidFill>
                  <a:schemeClr val="dk1"/>
                </a:solidFill>
                <a:latin typeface="Palatino Linotype"/>
                <a:ea typeface="Palatino Linotype"/>
                <a:cs typeface="Palatino Linotype"/>
                <a:sym typeface="Palatino Linotype"/>
              </a:rPr>
              <a:t>In case of the removal of the President from office or of his death or resignation, the Vice President shall become President.</a:t>
            </a:r>
            <a:endParaRPr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b="1" lang="en" sz="1150">
                <a:solidFill>
                  <a:schemeClr val="dk1"/>
                </a:solidFill>
                <a:latin typeface="Palatino Linotype"/>
                <a:ea typeface="Palatino Linotype"/>
                <a:cs typeface="Palatino Linotype"/>
                <a:sym typeface="Palatino Linotype"/>
              </a:rPr>
              <a:t> Section 2</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150">
                <a:solidFill>
                  <a:schemeClr val="dk1"/>
                </a:solidFill>
                <a:latin typeface="Palatino Linotype"/>
                <a:ea typeface="Palatino Linotype"/>
                <a:cs typeface="Palatino Linotype"/>
                <a:sym typeface="Palatino Linotype"/>
              </a:rPr>
              <a:t>Whenever there is a vacancy in the office of the Vice President, the President shall nominate a Vice President who shall take office upon confirmation by a majority vote of both Houses of Congress.</a:t>
            </a:r>
            <a:endParaRPr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b="1" lang="en" sz="1150">
                <a:solidFill>
                  <a:schemeClr val="dk1"/>
                </a:solidFill>
                <a:latin typeface="Palatino Linotype"/>
                <a:ea typeface="Palatino Linotype"/>
                <a:cs typeface="Palatino Linotype"/>
                <a:sym typeface="Palatino Linotype"/>
              </a:rPr>
              <a:t> Section 3</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150">
                <a:solidFill>
                  <a:schemeClr val="dk1"/>
                </a:solidFill>
                <a:latin typeface="Palatino Linotype"/>
                <a:ea typeface="Palatino Linotype"/>
                <a:cs typeface="Palatino Linotype"/>
                <a:sym typeface="Palatino Linotype"/>
              </a:rPr>
              <a:t>Whenever the President transmits to the President pro tempore of the Senate and the Speaker of the House of Representatives his written declaration that he is unable to discharge the powers and duties of his office, and until he transmits to them a written declaration to the contrary, such powers and duties shall be discharged by the Vice President as Acting President.</a:t>
            </a:r>
            <a:endParaRPr sz="1150">
              <a:solidFill>
                <a:schemeClr val="dk1"/>
              </a:solidFill>
              <a:latin typeface="Palatino Linotype"/>
              <a:ea typeface="Palatino Linotype"/>
              <a:cs typeface="Palatino Linotype"/>
              <a:sym typeface="Palatino Linotype"/>
            </a:endParaRPr>
          </a:p>
          <a:p>
            <a:pPr indent="0" lvl="0" marL="0" rtl="0" algn="l">
              <a:spcBef>
                <a:spcPts val="1200"/>
              </a:spcBef>
              <a:spcAft>
                <a:spcPts val="1200"/>
              </a:spcAft>
              <a:buSzPts val="1100"/>
              <a:buNone/>
            </a:pPr>
            <a:r>
              <a:t/>
            </a:r>
            <a:endParaRPr b="1">
              <a:solidFill>
                <a:schemeClr val="dk1"/>
              </a:solidFill>
              <a:latin typeface="Palatino Linotype"/>
              <a:ea typeface="Palatino Linotype"/>
              <a:cs typeface="Palatino Linotype"/>
              <a:sym typeface="Palatino Linotype"/>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SzPts val="1100"/>
              <a:buNone/>
            </a:pPr>
            <a:r>
              <a:rPr b="1" lang="en" sz="1150">
                <a:solidFill>
                  <a:schemeClr val="dk1"/>
                </a:solidFill>
                <a:latin typeface="Palatino Linotype"/>
                <a:ea typeface="Palatino Linotype"/>
                <a:cs typeface="Palatino Linotype"/>
                <a:sym typeface="Palatino Linotype"/>
              </a:rPr>
              <a:t>Section 4</a:t>
            </a:r>
            <a:endParaRPr b="1" sz="115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150">
                <a:solidFill>
                  <a:schemeClr val="dk1"/>
                </a:solidFill>
                <a:latin typeface="Palatino Linotype"/>
                <a:ea typeface="Palatino Linotype"/>
                <a:cs typeface="Palatino Linotype"/>
                <a:sym typeface="Palatino Linotype"/>
              </a:rPr>
              <a:t>Whenever the Vice President and a majority of either the principal officers of the executive departments or of such other body as Congress may by law provide, transmit to the President pro tempore of the Senate and the Speaker of the House of Representatives their written declaration that the President is unable to discharge the powers and duties of his office, the Vice President shall immediately assume the powers and duties of the office as Acting President.</a:t>
            </a:r>
            <a:endParaRPr sz="1150">
              <a:solidFill>
                <a:schemeClr val="dk1"/>
              </a:solidFill>
              <a:latin typeface="Palatino Linotype"/>
              <a:ea typeface="Palatino Linotype"/>
              <a:cs typeface="Palatino Linotype"/>
              <a:sym typeface="Palatino Linotype"/>
            </a:endParaRPr>
          </a:p>
          <a:p>
            <a:pPr indent="0" lvl="0" marL="0" rtl="0" algn="l">
              <a:spcBef>
                <a:spcPts val="1200"/>
              </a:spcBef>
              <a:spcAft>
                <a:spcPts val="1200"/>
              </a:spcAft>
              <a:buSzPts val="1100"/>
              <a:buNone/>
            </a:pPr>
            <a:r>
              <a:rPr lang="en" sz="1150">
                <a:solidFill>
                  <a:schemeClr val="dk1"/>
                </a:solidFill>
                <a:latin typeface="Palatino Linotype"/>
                <a:ea typeface="Palatino Linotype"/>
                <a:cs typeface="Palatino Linotype"/>
                <a:sym typeface="Palatino Linotype"/>
              </a:rPr>
              <a:t>Thereafter, when the President transmits to the President pro tempore of the Senate and the Speaker of the House of Representatives his written declaration that no inability exists, he shall resume the powers and duties of his office unless the Vice President and a majority of either the principal officers of the executive department or of such other body as Congress may by law provide, transmit within four days to the President pro tempore of the Senate and the Speaker of the House of Representatives their written declaration that the President is unable to discharge the powers and duties of his office. Thereupon Congress shall decide the issue, assembling within forty-eight hours for that purpose if not in session. If the Congress, within twenty-one days after receipt of the latter written declaration, or, if Congress is not in session, within twenty-one days after Congress is required to assemble, determines by two-thirds vote of both Houses that the President is unable to discharge the powers and duties of his office, the Vice President shall continue to discharge the same as Acting President; otherwise, the President shall resume the powers</a:t>
            </a:r>
            <a:r>
              <a:rPr lang="en" sz="1000">
                <a:solidFill>
                  <a:schemeClr val="dk1"/>
                </a:solidFill>
                <a:latin typeface="Palatino Linotype"/>
                <a:ea typeface="Palatino Linotype"/>
                <a:cs typeface="Palatino Linotype"/>
                <a:sym typeface="Palatino Linotype"/>
              </a:rPr>
              <a:t> and duties of his office.</a:t>
            </a:r>
            <a:endParaRPr b="1" sz="1600">
              <a:solidFill>
                <a:schemeClr val="dk1"/>
              </a:solidFill>
              <a:latin typeface="Palatino Linotype"/>
              <a:ea typeface="Palatino Linotype"/>
              <a:cs typeface="Palatino Linotype"/>
              <a:sym typeface="Palatino Linotyp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1200"/>
              </a:spcBef>
              <a:spcAft>
                <a:spcPts val="0"/>
              </a:spcAft>
              <a:buSzPts val="1100"/>
              <a:buNone/>
            </a:pPr>
            <a:r>
              <a:rPr b="1" lang="en" sz="1300">
                <a:solidFill>
                  <a:schemeClr val="dk1"/>
                </a:solidFill>
                <a:latin typeface="Palatino Linotype"/>
                <a:ea typeface="Palatino Linotype"/>
                <a:cs typeface="Palatino Linotype"/>
                <a:sym typeface="Palatino Linotype"/>
              </a:rPr>
              <a:t>EVALUATE &amp; DISCUSS</a:t>
            </a:r>
            <a:endParaRPr b="1" sz="13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300">
                <a:solidFill>
                  <a:schemeClr val="dk1"/>
                </a:solidFill>
                <a:latin typeface="Palatino Linotype"/>
                <a:ea typeface="Palatino Linotype"/>
                <a:cs typeface="Palatino Linotype"/>
                <a:sym typeface="Palatino Linotype"/>
              </a:rPr>
              <a:t>1.</a:t>
            </a:r>
            <a:r>
              <a:rPr lang="en" sz="600">
                <a:solidFill>
                  <a:schemeClr val="dk1"/>
                </a:solidFill>
                <a:latin typeface="Palatino Linotype"/>
                <a:ea typeface="Palatino Linotype"/>
                <a:cs typeface="Palatino Linotype"/>
                <a:sym typeface="Palatino Linotype"/>
              </a:rPr>
              <a:t>   </a:t>
            </a:r>
            <a:r>
              <a:rPr lang="en" sz="1300">
                <a:solidFill>
                  <a:schemeClr val="dk1"/>
                </a:solidFill>
                <a:latin typeface="Palatino Linotype"/>
                <a:ea typeface="Palatino Linotype"/>
                <a:cs typeface="Palatino Linotype"/>
                <a:sym typeface="Palatino Linotype"/>
              </a:rPr>
              <a:t>What is “Executive Power”? Why do you think the Framers of the Constitution were not more specific in defining it?</a:t>
            </a:r>
            <a:endParaRPr sz="13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300">
                <a:solidFill>
                  <a:schemeClr val="dk1"/>
                </a:solidFill>
                <a:latin typeface="Palatino Linotype"/>
                <a:ea typeface="Palatino Linotype"/>
                <a:cs typeface="Palatino Linotype"/>
                <a:sym typeface="Palatino Linotype"/>
              </a:rPr>
              <a:t> 2.</a:t>
            </a:r>
            <a:r>
              <a:rPr lang="en" sz="600">
                <a:solidFill>
                  <a:schemeClr val="dk1"/>
                </a:solidFill>
                <a:latin typeface="Palatino Linotype"/>
                <a:ea typeface="Palatino Linotype"/>
                <a:cs typeface="Palatino Linotype"/>
                <a:sym typeface="Palatino Linotype"/>
              </a:rPr>
              <a:t>   </a:t>
            </a:r>
            <a:r>
              <a:rPr lang="en" sz="1300">
                <a:solidFill>
                  <a:schemeClr val="dk1"/>
                </a:solidFill>
                <a:latin typeface="Palatino Linotype"/>
                <a:ea typeface="Palatino Linotype"/>
                <a:cs typeface="Palatino Linotype"/>
                <a:sym typeface="Palatino Linotype"/>
              </a:rPr>
              <a:t>Identify (highlight, circle, underline, etc.) all the powers and duties of the Executive Branch that could POTENTIALLY be abused in a “monocratic” (non-democratic) manner.</a:t>
            </a:r>
            <a:endParaRPr sz="13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300">
                <a:solidFill>
                  <a:schemeClr val="dk1"/>
                </a:solidFill>
                <a:latin typeface="Palatino Linotype"/>
                <a:ea typeface="Palatino Linotype"/>
                <a:cs typeface="Palatino Linotype"/>
                <a:sym typeface="Palatino Linotype"/>
              </a:rPr>
              <a:t> 3.</a:t>
            </a:r>
            <a:r>
              <a:rPr lang="en" sz="600">
                <a:solidFill>
                  <a:schemeClr val="dk1"/>
                </a:solidFill>
                <a:latin typeface="Palatino Linotype"/>
                <a:ea typeface="Palatino Linotype"/>
                <a:cs typeface="Palatino Linotype"/>
                <a:sym typeface="Palatino Linotype"/>
              </a:rPr>
              <a:t>   </a:t>
            </a:r>
            <a:r>
              <a:rPr lang="en" sz="1300">
                <a:solidFill>
                  <a:schemeClr val="dk1"/>
                </a:solidFill>
                <a:latin typeface="Palatino Linotype"/>
                <a:ea typeface="Palatino Linotype"/>
                <a:cs typeface="Palatino Linotype"/>
                <a:sym typeface="Palatino Linotype"/>
              </a:rPr>
              <a:t>Identify (highlight, circle, underline, etc. in a different way) all the limits and “checks” on the Executive Branch that could be used to stop or limit Executive actions.</a:t>
            </a:r>
            <a:endParaRPr sz="13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300">
                <a:solidFill>
                  <a:schemeClr val="dk1"/>
                </a:solidFill>
                <a:latin typeface="Palatino Linotype"/>
                <a:ea typeface="Palatino Linotype"/>
                <a:cs typeface="Palatino Linotype"/>
                <a:sym typeface="Palatino Linotype"/>
              </a:rPr>
              <a:t> 4.</a:t>
            </a:r>
            <a:r>
              <a:rPr lang="en" sz="600">
                <a:solidFill>
                  <a:schemeClr val="dk1"/>
                </a:solidFill>
                <a:latin typeface="Palatino Linotype"/>
                <a:ea typeface="Palatino Linotype"/>
                <a:cs typeface="Palatino Linotype"/>
                <a:sym typeface="Palatino Linotype"/>
              </a:rPr>
              <a:t>  </a:t>
            </a:r>
            <a:r>
              <a:rPr lang="en" sz="1300">
                <a:solidFill>
                  <a:schemeClr val="dk1"/>
                </a:solidFill>
                <a:latin typeface="Palatino Linotype"/>
                <a:ea typeface="Palatino Linotype"/>
                <a:cs typeface="Palatino Linotype"/>
                <a:sym typeface="Palatino Linotype"/>
              </a:rPr>
              <a:t>What is an “Elector”? Is the Electoral College a “democratic” institution?</a:t>
            </a:r>
            <a:endParaRPr sz="1300">
              <a:solidFill>
                <a:schemeClr val="dk1"/>
              </a:solidFill>
              <a:latin typeface="Palatino Linotype"/>
              <a:ea typeface="Palatino Linotype"/>
              <a:cs typeface="Palatino Linotype"/>
              <a:sym typeface="Palatino Linotype"/>
            </a:endParaRPr>
          </a:p>
          <a:p>
            <a:pPr indent="0" lvl="0" marL="0" rtl="0" algn="l">
              <a:spcBef>
                <a:spcPts val="1200"/>
              </a:spcBef>
              <a:spcAft>
                <a:spcPts val="1200"/>
              </a:spcAft>
              <a:buSzPts val="1100"/>
              <a:buNone/>
            </a:pPr>
            <a:r>
              <a:rPr lang="en" sz="1300">
                <a:solidFill>
                  <a:schemeClr val="dk1"/>
                </a:solidFill>
                <a:latin typeface="Palatino Linotype"/>
                <a:ea typeface="Palatino Linotype"/>
                <a:cs typeface="Palatino Linotype"/>
                <a:sym typeface="Palatino Linotype"/>
              </a:rPr>
              <a:t> 5.</a:t>
            </a:r>
            <a:r>
              <a:rPr lang="en" sz="600">
                <a:solidFill>
                  <a:schemeClr val="dk1"/>
                </a:solidFill>
                <a:latin typeface="Palatino Linotype"/>
                <a:ea typeface="Palatino Linotype"/>
                <a:cs typeface="Palatino Linotype"/>
                <a:sym typeface="Palatino Linotype"/>
              </a:rPr>
              <a:t>   </a:t>
            </a:r>
            <a:r>
              <a:rPr lang="en" sz="1300">
                <a:solidFill>
                  <a:schemeClr val="dk1"/>
                </a:solidFill>
                <a:latin typeface="Palatino Linotype"/>
                <a:ea typeface="Palatino Linotype"/>
                <a:cs typeface="Palatino Linotype"/>
                <a:sym typeface="Palatino Linotype"/>
              </a:rPr>
              <a:t>How does the 12</a:t>
            </a:r>
            <a:r>
              <a:rPr baseline="30000" lang="en" sz="1300">
                <a:solidFill>
                  <a:schemeClr val="dk1"/>
                </a:solidFill>
                <a:latin typeface="Palatino Linotype"/>
                <a:ea typeface="Palatino Linotype"/>
                <a:cs typeface="Palatino Linotype"/>
                <a:sym typeface="Palatino Linotype"/>
              </a:rPr>
              <a:t>th</a:t>
            </a:r>
            <a:r>
              <a:rPr lang="en" sz="1300">
                <a:solidFill>
                  <a:schemeClr val="dk1"/>
                </a:solidFill>
                <a:latin typeface="Palatino Linotype"/>
                <a:ea typeface="Palatino Linotype"/>
                <a:cs typeface="Palatino Linotype"/>
                <a:sym typeface="Palatino Linotype"/>
              </a:rPr>
              <a:t> Amendment change the process of electing the President?  Does the 12</a:t>
            </a:r>
            <a:r>
              <a:rPr baseline="30000" lang="en" sz="1300">
                <a:solidFill>
                  <a:schemeClr val="dk1"/>
                </a:solidFill>
                <a:latin typeface="Palatino Linotype"/>
                <a:ea typeface="Palatino Linotype"/>
                <a:cs typeface="Palatino Linotype"/>
                <a:sym typeface="Palatino Linotype"/>
              </a:rPr>
              <a:t>th</a:t>
            </a:r>
            <a:r>
              <a:rPr lang="en" sz="1300">
                <a:solidFill>
                  <a:schemeClr val="dk1"/>
                </a:solidFill>
                <a:latin typeface="Palatino Linotype"/>
                <a:ea typeface="Palatino Linotype"/>
                <a:cs typeface="Palatino Linotype"/>
                <a:sym typeface="Palatino Linotype"/>
              </a:rPr>
              <a:t> Amendment make the process more or less “democratic”?</a:t>
            </a:r>
            <a:endParaRPr b="1" sz="1050">
              <a:solidFill>
                <a:schemeClr val="dk1"/>
              </a:solidFill>
              <a:latin typeface="Palatino Linotype"/>
              <a:ea typeface="Palatino Linotype"/>
              <a:cs typeface="Palatino Linotype"/>
              <a:sym typeface="Palatino Linotype"/>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1200"/>
              </a:spcBef>
              <a:spcAft>
                <a:spcPts val="0"/>
              </a:spcAft>
              <a:buSzPts val="1100"/>
              <a:buNone/>
            </a:pPr>
            <a:r>
              <a:rPr b="1" lang="en" sz="1400">
                <a:solidFill>
                  <a:schemeClr val="dk1"/>
                </a:solidFill>
                <a:latin typeface="Palatino Linotype"/>
                <a:ea typeface="Palatino Linotype"/>
                <a:cs typeface="Palatino Linotype"/>
                <a:sym typeface="Palatino Linotype"/>
              </a:rPr>
              <a:t>EVALUATE &amp; DISCUSS</a:t>
            </a:r>
            <a:endParaRPr b="1" sz="14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400">
                <a:solidFill>
                  <a:schemeClr val="dk1"/>
                </a:solidFill>
                <a:latin typeface="Palatino Linotype"/>
                <a:ea typeface="Palatino Linotype"/>
                <a:cs typeface="Palatino Linotype"/>
                <a:sym typeface="Palatino Linotype"/>
              </a:rPr>
              <a:t> 6.</a:t>
            </a:r>
            <a:r>
              <a:rPr lang="en" sz="700">
                <a:solidFill>
                  <a:schemeClr val="dk1"/>
                </a:solidFill>
                <a:latin typeface="Palatino Linotype"/>
                <a:ea typeface="Palatino Linotype"/>
                <a:cs typeface="Palatino Linotype"/>
                <a:sym typeface="Palatino Linotype"/>
              </a:rPr>
              <a:t>      </a:t>
            </a:r>
            <a:r>
              <a:rPr lang="en" sz="1400">
                <a:solidFill>
                  <a:schemeClr val="dk1"/>
                </a:solidFill>
                <a:latin typeface="Palatino Linotype"/>
                <a:ea typeface="Palatino Linotype"/>
                <a:cs typeface="Palatino Linotype"/>
                <a:sym typeface="Palatino Linotype"/>
              </a:rPr>
              <a:t>Why is the 12</a:t>
            </a:r>
            <a:r>
              <a:rPr baseline="30000" lang="en" sz="1400">
                <a:solidFill>
                  <a:schemeClr val="dk1"/>
                </a:solidFill>
                <a:latin typeface="Palatino Linotype"/>
                <a:ea typeface="Palatino Linotype"/>
                <a:cs typeface="Palatino Linotype"/>
                <a:sym typeface="Palatino Linotype"/>
              </a:rPr>
              <a:t>th</a:t>
            </a:r>
            <a:r>
              <a:rPr lang="en" sz="1400">
                <a:solidFill>
                  <a:schemeClr val="dk1"/>
                </a:solidFill>
                <a:latin typeface="Palatino Linotype"/>
                <a:ea typeface="Palatino Linotype"/>
                <a:cs typeface="Palatino Linotype"/>
                <a:sym typeface="Palatino Linotype"/>
              </a:rPr>
              <a:t> Amendment so much longer and more detailed than the previous 11 Amendments?</a:t>
            </a:r>
            <a:endParaRPr sz="14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400">
                <a:solidFill>
                  <a:schemeClr val="dk1"/>
                </a:solidFill>
                <a:latin typeface="Palatino Linotype"/>
                <a:ea typeface="Palatino Linotype"/>
                <a:cs typeface="Palatino Linotype"/>
                <a:sym typeface="Palatino Linotype"/>
              </a:rPr>
              <a:t> 7.</a:t>
            </a:r>
            <a:r>
              <a:rPr lang="en" sz="700">
                <a:solidFill>
                  <a:schemeClr val="dk1"/>
                </a:solidFill>
                <a:latin typeface="Palatino Linotype"/>
                <a:ea typeface="Palatino Linotype"/>
                <a:cs typeface="Palatino Linotype"/>
                <a:sym typeface="Palatino Linotype"/>
              </a:rPr>
              <a:t>      </a:t>
            </a:r>
            <a:r>
              <a:rPr lang="en" sz="1400">
                <a:solidFill>
                  <a:schemeClr val="dk1"/>
                </a:solidFill>
                <a:latin typeface="Palatino Linotype"/>
                <a:ea typeface="Palatino Linotype"/>
                <a:cs typeface="Palatino Linotype"/>
                <a:sym typeface="Palatino Linotype"/>
              </a:rPr>
              <a:t>Does requiring the President to be a “Natural Born Citizen” impact how “democratic” the office is?</a:t>
            </a:r>
            <a:endParaRPr sz="14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400">
                <a:solidFill>
                  <a:schemeClr val="dk1"/>
                </a:solidFill>
                <a:latin typeface="Palatino Linotype"/>
                <a:ea typeface="Palatino Linotype"/>
                <a:cs typeface="Palatino Linotype"/>
                <a:sym typeface="Palatino Linotype"/>
              </a:rPr>
              <a:t> 8.</a:t>
            </a:r>
            <a:r>
              <a:rPr lang="en" sz="700">
                <a:solidFill>
                  <a:schemeClr val="dk1"/>
                </a:solidFill>
                <a:latin typeface="Palatino Linotype"/>
                <a:ea typeface="Palatino Linotype"/>
                <a:cs typeface="Palatino Linotype"/>
                <a:sym typeface="Palatino Linotype"/>
              </a:rPr>
              <a:t>      </a:t>
            </a:r>
            <a:r>
              <a:rPr lang="en" sz="1400">
                <a:solidFill>
                  <a:schemeClr val="dk1"/>
                </a:solidFill>
                <a:latin typeface="Palatino Linotype"/>
                <a:ea typeface="Palatino Linotype"/>
                <a:cs typeface="Palatino Linotype"/>
                <a:sym typeface="Palatino Linotype"/>
              </a:rPr>
              <a:t>Is it significant that the Constitution uses the term “Person” when describing who is eligible to be President, rather than some other term?</a:t>
            </a:r>
            <a:endParaRPr sz="1400">
              <a:solidFill>
                <a:schemeClr val="dk1"/>
              </a:solidFill>
              <a:latin typeface="Palatino Linotype"/>
              <a:ea typeface="Palatino Linotype"/>
              <a:cs typeface="Palatino Linotype"/>
              <a:sym typeface="Palatino Linotype"/>
            </a:endParaRPr>
          </a:p>
          <a:p>
            <a:pPr indent="0" lvl="0" marL="0" rtl="0" algn="l">
              <a:spcBef>
                <a:spcPts val="1200"/>
              </a:spcBef>
              <a:spcAft>
                <a:spcPts val="0"/>
              </a:spcAft>
              <a:buSzPts val="1100"/>
              <a:buNone/>
            </a:pPr>
            <a:r>
              <a:rPr lang="en" sz="1400">
                <a:solidFill>
                  <a:schemeClr val="dk1"/>
                </a:solidFill>
                <a:latin typeface="Palatino Linotype"/>
                <a:ea typeface="Palatino Linotype"/>
                <a:cs typeface="Palatino Linotype"/>
                <a:sym typeface="Palatino Linotype"/>
              </a:rPr>
              <a:t> 9.</a:t>
            </a:r>
            <a:r>
              <a:rPr lang="en" sz="700">
                <a:solidFill>
                  <a:schemeClr val="dk1"/>
                </a:solidFill>
                <a:latin typeface="Palatino Linotype"/>
                <a:ea typeface="Palatino Linotype"/>
                <a:cs typeface="Palatino Linotype"/>
                <a:sym typeface="Palatino Linotype"/>
              </a:rPr>
              <a:t>      </a:t>
            </a:r>
            <a:r>
              <a:rPr lang="en" sz="1400">
                <a:solidFill>
                  <a:schemeClr val="dk1"/>
                </a:solidFill>
                <a:latin typeface="Palatino Linotype"/>
                <a:ea typeface="Palatino Linotype"/>
                <a:cs typeface="Palatino Linotype"/>
                <a:sym typeface="Palatino Linotype"/>
              </a:rPr>
              <a:t>Is the existence of a system of impeachment and removal enough of a “check” on “tyranny” and other abuses of power?</a:t>
            </a:r>
            <a:endParaRPr sz="1400">
              <a:solidFill>
                <a:schemeClr val="dk1"/>
              </a:solidFill>
              <a:latin typeface="Palatino Linotype"/>
              <a:ea typeface="Palatino Linotype"/>
              <a:cs typeface="Palatino Linotype"/>
              <a:sym typeface="Palatino Linotype"/>
            </a:endParaRPr>
          </a:p>
          <a:p>
            <a:pPr indent="0" lvl="0" marL="0" rtl="0" algn="l">
              <a:spcBef>
                <a:spcPts val="1200"/>
              </a:spcBef>
              <a:spcAft>
                <a:spcPts val="1200"/>
              </a:spcAft>
              <a:buSzPts val="1100"/>
              <a:buNone/>
            </a:pPr>
            <a:r>
              <a:rPr lang="en" sz="1400">
                <a:solidFill>
                  <a:schemeClr val="dk1"/>
                </a:solidFill>
                <a:latin typeface="Palatino Linotype"/>
                <a:ea typeface="Palatino Linotype"/>
                <a:cs typeface="Palatino Linotype"/>
                <a:sym typeface="Palatino Linotype"/>
              </a:rPr>
              <a:t> 10.</a:t>
            </a:r>
            <a:r>
              <a:rPr lang="en" sz="700">
                <a:solidFill>
                  <a:schemeClr val="dk1"/>
                </a:solidFill>
                <a:latin typeface="Palatino Linotype"/>
                <a:ea typeface="Palatino Linotype"/>
                <a:cs typeface="Palatino Linotype"/>
                <a:sym typeface="Palatino Linotype"/>
              </a:rPr>
              <a:t>  </a:t>
            </a:r>
            <a:r>
              <a:rPr lang="en" sz="1400">
                <a:solidFill>
                  <a:schemeClr val="dk1"/>
                </a:solidFill>
                <a:latin typeface="Palatino Linotype"/>
                <a:ea typeface="Palatino Linotype"/>
                <a:cs typeface="Palatino Linotype"/>
                <a:sym typeface="Palatino Linotype"/>
              </a:rPr>
              <a:t>Does having a formal two term or ten-year limit on serving as President make the position more “democratic”?</a:t>
            </a:r>
            <a:endParaRPr b="1" sz="1150">
              <a:solidFill>
                <a:schemeClr val="dk1"/>
              </a:solidFill>
              <a:latin typeface="Palatino Linotype"/>
              <a:ea typeface="Palatino Linotype"/>
              <a:cs typeface="Palatino Linotype"/>
              <a:sym typeface="Palatino Linotype"/>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679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Was the method for electing the President intended to be a democratic process, based on the understanding of democracy in the 18th Century?</a:t>
            </a:r>
            <a:endParaRPr>
              <a:latin typeface="Palatino Linotype"/>
              <a:ea typeface="Palatino Linotype"/>
              <a:cs typeface="Palatino Linotype"/>
              <a:sym typeface="Palatino Linotype"/>
            </a:endParaRPr>
          </a:p>
          <a:p>
            <a:pPr indent="0" lvl="0" marL="45720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Is the original method for electing the President democratic under a modern understanding of democracy?</a:t>
            </a:r>
            <a:endParaRPr>
              <a:latin typeface="Palatino Linotype"/>
              <a:ea typeface="Palatino Linotype"/>
              <a:cs typeface="Palatino Linotype"/>
              <a:sym typeface="Palatino Linotype"/>
            </a:endParaRPr>
          </a:p>
          <a:p>
            <a:pPr indent="0" lvl="0" marL="45720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Was the Presidency designed to be subservient to the Legislative Branch?</a:t>
            </a:r>
            <a:endParaRPr>
              <a:latin typeface="Palatino Linotype"/>
              <a:ea typeface="Palatino Linotype"/>
              <a:cs typeface="Palatino Linotype"/>
              <a:sym typeface="Palatino Linotyp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259025"/>
            <a:ext cx="8520600" cy="758700"/>
          </a:xfrm>
          <a:prstGeom prst="rect">
            <a:avLst/>
          </a:prstGeom>
          <a:solidFill>
            <a:srgbClr val="D9D9D9"/>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sz="3673">
                <a:latin typeface="Palatino Linotype"/>
                <a:ea typeface="Palatino Linotype"/>
                <a:cs typeface="Palatino Linotype"/>
                <a:sym typeface="Palatino Linotype"/>
              </a:rPr>
              <a:t>How “Democratic” is the Presidency? </a:t>
            </a:r>
            <a:r>
              <a:rPr b="1" lang="en" sz="2007">
                <a:latin typeface="Palatino Linotype"/>
                <a:ea typeface="Palatino Linotype"/>
                <a:cs typeface="Palatino Linotype"/>
                <a:sym typeface="Palatino Linotype"/>
              </a:rPr>
              <a:t> </a:t>
            </a:r>
            <a:r>
              <a:rPr lang="en" sz="1466">
                <a:latin typeface="Palatino Linotype"/>
                <a:ea typeface="Palatino Linotype"/>
                <a:cs typeface="Palatino Linotype"/>
                <a:sym typeface="Palatino Linotype"/>
              </a:rPr>
              <a:t> </a:t>
            </a:r>
            <a:endParaRPr sz="2466">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2100">
                <a:latin typeface="Palatino Linotype"/>
                <a:ea typeface="Palatino Linotype"/>
                <a:cs typeface="Palatino Linotype"/>
                <a:sym typeface="Palatino Linotype"/>
              </a:rPr>
              <a:t>The United States is generally regarded as having a “democratic” government using the principles of “republicanism.” However, the word “democracy” is not in either the Declaration of Independence or the Constitution, and “republican form of government” is mentioned only once in the Constitution.  The men who wrote the Constitution viewed and defined “democracy” differently than it is generally understood today.  Over the centuries, the process of electing office holders at the federal level has become more direct and more in line with the modern concept of how “We the People” should be involved in the process of </a:t>
            </a:r>
            <a:r>
              <a:rPr lang="en" sz="2100">
                <a:latin typeface="Palatino Linotype"/>
                <a:ea typeface="Palatino Linotype"/>
                <a:cs typeface="Palatino Linotype"/>
                <a:sym typeface="Palatino Linotype"/>
              </a:rPr>
              <a:t>governing</a:t>
            </a:r>
            <a:r>
              <a:rPr lang="en" sz="2100">
                <a:latin typeface="Palatino Linotype"/>
                <a:ea typeface="Palatino Linotype"/>
                <a:cs typeface="Palatino Linotype"/>
                <a:sym typeface="Palatino Linotype"/>
              </a:rPr>
              <a:t>. The question of how </a:t>
            </a:r>
            <a:r>
              <a:rPr lang="en" sz="2100">
                <a:latin typeface="Palatino Linotype"/>
                <a:ea typeface="Palatino Linotype"/>
                <a:cs typeface="Palatino Linotype"/>
                <a:sym typeface="Palatino Linotype"/>
              </a:rPr>
              <a:t>easily</a:t>
            </a:r>
            <a:r>
              <a:rPr lang="en" sz="2100">
                <a:latin typeface="Palatino Linotype"/>
                <a:ea typeface="Palatino Linotype"/>
                <a:cs typeface="Palatino Linotype"/>
                <a:sym typeface="Palatino Linotype"/>
              </a:rPr>
              <a:t> a President can use his power in a “monocratic” (or even </a:t>
            </a:r>
            <a:r>
              <a:rPr lang="en" sz="2100">
                <a:latin typeface="Palatino Linotype"/>
                <a:ea typeface="Palatino Linotype"/>
                <a:cs typeface="Palatino Linotype"/>
                <a:sym typeface="Palatino Linotype"/>
              </a:rPr>
              <a:t>authoritarian)</a:t>
            </a:r>
            <a:r>
              <a:rPr lang="en" sz="2100">
                <a:latin typeface="Palatino Linotype"/>
                <a:ea typeface="Palatino Linotype"/>
                <a:cs typeface="Palatino Linotype"/>
                <a:sym typeface="Palatino Linotype"/>
              </a:rPr>
              <a:t> manner is still present and many Presidents, including those most recently in office, have been accused of being tyrants by their critics.  </a:t>
            </a:r>
            <a:endParaRPr sz="2100">
              <a:latin typeface="Palatino Linotype"/>
              <a:ea typeface="Palatino Linotype"/>
              <a:cs typeface="Palatino Linotype"/>
              <a:sym typeface="Palatino Linotype"/>
            </a:endParaRPr>
          </a:p>
          <a:p>
            <a:pPr indent="0" lvl="0" marL="0" rtl="0" algn="ctr">
              <a:spcBef>
                <a:spcPts val="1200"/>
              </a:spcBef>
              <a:spcAft>
                <a:spcPts val="1200"/>
              </a:spcAft>
              <a:buNone/>
            </a:pPr>
            <a:r>
              <a:t/>
            </a:r>
            <a:endParaRPr>
              <a:latin typeface="Palatino Linotype"/>
              <a:ea typeface="Palatino Linotype"/>
              <a:cs typeface="Palatino Linotype"/>
              <a:sym typeface="Palatino Linotyp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Palatino Linotype"/>
                <a:ea typeface="Palatino Linotype"/>
                <a:cs typeface="Palatino Linotype"/>
                <a:sym typeface="Palatino Linotype"/>
              </a:rPr>
              <a:t>The Executive Branch is outlined in Article II of the Constitution, and Amendments 12, 22, and 25 were added to modify how the President is elected, to set term limits, and to establish a clearer order of succession.   </a:t>
            </a:r>
            <a:endParaRPr>
              <a:latin typeface="Palatino Linotype"/>
              <a:ea typeface="Palatino Linotype"/>
              <a:cs typeface="Palatino Linotype"/>
              <a:sym typeface="Palatino Linotype"/>
            </a:endParaRPr>
          </a:p>
          <a:p>
            <a:pPr indent="0" lvl="0" marL="0" rtl="0" algn="l">
              <a:spcBef>
                <a:spcPts val="1200"/>
              </a:spcBef>
              <a:spcAft>
                <a:spcPts val="0"/>
              </a:spcAft>
              <a:buNone/>
            </a:pPr>
            <a:r>
              <a:rPr lang="en">
                <a:latin typeface="Palatino Linotype"/>
                <a:ea typeface="Palatino Linotype"/>
                <a:cs typeface="Palatino Linotype"/>
                <a:sym typeface="Palatino Linotype"/>
              </a:rPr>
              <a:t>When the </a:t>
            </a:r>
            <a:r>
              <a:rPr lang="en">
                <a:latin typeface="Palatino Linotype"/>
                <a:ea typeface="Palatino Linotype"/>
                <a:cs typeface="Palatino Linotype"/>
                <a:sym typeface="Palatino Linotype"/>
              </a:rPr>
              <a:t>ratification</a:t>
            </a:r>
            <a:r>
              <a:rPr lang="en">
                <a:latin typeface="Palatino Linotype"/>
                <a:ea typeface="Palatino Linotype"/>
                <a:cs typeface="Palatino Linotype"/>
                <a:sym typeface="Palatino Linotype"/>
              </a:rPr>
              <a:t> of the Constitution was being debated, many Anti-Federalists feared a strong executive officer would lead to tyranny. Some Federalists, like Alexander Hamilton, feared the office of President would not be strong enough to provide leadership and order.</a:t>
            </a:r>
            <a:endParaRPr>
              <a:latin typeface="Palatino Linotype"/>
              <a:ea typeface="Palatino Linotype"/>
              <a:cs typeface="Palatino Linotype"/>
              <a:sym typeface="Palatino Linotype"/>
            </a:endParaRPr>
          </a:p>
          <a:p>
            <a:pPr indent="0" lvl="0" marL="0" rtl="0" algn="l">
              <a:spcBef>
                <a:spcPts val="1200"/>
              </a:spcBef>
              <a:spcAft>
                <a:spcPts val="1200"/>
              </a:spcAft>
              <a:buNone/>
            </a:pPr>
            <a:r>
              <a:rPr lang="en">
                <a:latin typeface="Palatino Linotype"/>
                <a:ea typeface="Palatino Linotype"/>
                <a:cs typeface="Palatino Linotype"/>
                <a:sym typeface="Palatino Linotype"/>
              </a:rPr>
              <a:t>Read the following parts of the Constitution to assess the balance </a:t>
            </a:r>
            <a:r>
              <a:rPr lang="en">
                <a:latin typeface="Palatino Linotype"/>
                <a:ea typeface="Palatino Linotype"/>
                <a:cs typeface="Palatino Linotype"/>
                <a:sym typeface="Palatino Linotype"/>
              </a:rPr>
              <a:t>between</a:t>
            </a:r>
            <a:r>
              <a:rPr lang="en">
                <a:latin typeface="Palatino Linotype"/>
                <a:ea typeface="Palatino Linotype"/>
                <a:cs typeface="Palatino Linotype"/>
                <a:sym typeface="Palatino Linotype"/>
              </a:rPr>
              <a:t> the powers and the limits placed on the President and the Executive Branch.   </a:t>
            </a:r>
            <a:endParaRPr>
              <a:latin typeface="Palatino Linotype"/>
              <a:ea typeface="Palatino Linotype"/>
              <a:cs typeface="Palatino Linotype"/>
              <a:sym typeface="Palatino Linotyp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1500"/>
              </a:spcBef>
              <a:spcAft>
                <a:spcPts val="0"/>
              </a:spcAft>
              <a:buClr>
                <a:schemeClr val="dk1"/>
              </a:buClr>
              <a:buSzPts val="1100"/>
              <a:buFont typeface="Arial"/>
              <a:buNone/>
            </a:pPr>
            <a:r>
              <a:rPr b="1" lang="en" sz="2000">
                <a:solidFill>
                  <a:srgbClr val="333333"/>
                </a:solidFill>
                <a:highlight>
                  <a:srgbClr val="FFFFFF"/>
                </a:highlight>
                <a:latin typeface="Palatino Linotype"/>
                <a:ea typeface="Palatino Linotype"/>
                <a:cs typeface="Palatino Linotype"/>
                <a:sym typeface="Palatino Linotype"/>
              </a:rPr>
              <a:t>Article II</a:t>
            </a:r>
            <a:endParaRPr b="1" sz="200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500"/>
              </a:spcBef>
              <a:spcAft>
                <a:spcPts val="0"/>
              </a:spcAft>
              <a:buClr>
                <a:schemeClr val="dk1"/>
              </a:buClr>
              <a:buSzPts val="1100"/>
              <a:buFont typeface="Arial"/>
              <a:buNone/>
            </a:pPr>
            <a:r>
              <a:rPr b="1" lang="en" sz="1350">
                <a:solidFill>
                  <a:schemeClr val="dk1"/>
                </a:solidFill>
                <a:highlight>
                  <a:srgbClr val="FFFFFF"/>
                </a:highlight>
                <a:latin typeface="Palatino Linotype"/>
                <a:ea typeface="Palatino Linotype"/>
                <a:cs typeface="Palatino Linotype"/>
                <a:sym typeface="Palatino Linotype"/>
              </a:rPr>
              <a:t>Section 1.</a:t>
            </a:r>
            <a:endParaRPr b="1" sz="1350">
              <a:solidFill>
                <a:schemeClr val="dk1"/>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0"/>
              </a:spcAft>
              <a:buClr>
                <a:schemeClr val="dk1"/>
              </a:buClr>
              <a:buSzPts val="1100"/>
              <a:buFont typeface="Arial"/>
              <a:buNone/>
            </a:pPr>
            <a:r>
              <a:rPr lang="en" sz="1350">
                <a:solidFill>
                  <a:srgbClr val="333333"/>
                </a:solidFill>
                <a:highlight>
                  <a:srgbClr val="FFFFFF"/>
                </a:highlight>
                <a:latin typeface="Palatino Linotype"/>
                <a:ea typeface="Palatino Linotype"/>
                <a:cs typeface="Palatino Linotype"/>
                <a:sym typeface="Palatino Linotype"/>
              </a:rPr>
              <a:t>The executive power shall be vested in a President of the United States of America. He shall hold his office during the term of four years, and, together with the Vice President, chosen for the same term, be elected, as follows:</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800"/>
              </a:spcAft>
              <a:buNone/>
            </a:pPr>
            <a:r>
              <a:rPr lang="en" sz="1350">
                <a:solidFill>
                  <a:srgbClr val="333333"/>
                </a:solidFill>
                <a:highlight>
                  <a:srgbClr val="FFFFFF"/>
                </a:highlight>
                <a:latin typeface="Palatino Linotype"/>
                <a:ea typeface="Palatino Linotype"/>
                <a:cs typeface="Palatino Linotype"/>
                <a:sym typeface="Palatino Linotype"/>
              </a:rPr>
              <a:t>Each state shall appoint, in such manner as the Legislature thereof may direct, a number of electors, equal to the whole number of Senators and Representatives to which the State may be entitled in the Congress: but no Senator or Representative, or person holding an office of trust or profit under the United States, shall be appointed an elector.</a:t>
            </a:r>
            <a:endParaRPr>
              <a:latin typeface="Palatino Linotype"/>
              <a:ea typeface="Palatino Linotype"/>
              <a:cs typeface="Palatino Linotype"/>
              <a:sym typeface="Palatino Linotyp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ctr">
              <a:spcBef>
                <a:spcPts val="1200"/>
              </a:spcBef>
              <a:spcAft>
                <a:spcPts val="0"/>
              </a:spcAft>
              <a:buNone/>
            </a:pPr>
            <a:r>
              <a:rPr b="1" lang="en" sz="1350">
                <a:solidFill>
                  <a:schemeClr val="dk1"/>
                </a:solidFill>
                <a:highlight>
                  <a:srgbClr val="D9D9D9"/>
                </a:highlight>
                <a:latin typeface="Palatino Linotype"/>
                <a:ea typeface="Palatino Linotype"/>
                <a:cs typeface="Palatino Linotype"/>
                <a:sym typeface="Palatino Linotype"/>
              </a:rPr>
              <a:t>(Amended by the 12</a:t>
            </a:r>
            <a:r>
              <a:rPr b="1" baseline="30000" lang="en" sz="1350">
                <a:solidFill>
                  <a:schemeClr val="dk1"/>
                </a:solidFill>
                <a:highlight>
                  <a:srgbClr val="D9D9D9"/>
                </a:highlight>
                <a:latin typeface="Palatino Linotype"/>
                <a:ea typeface="Palatino Linotype"/>
                <a:cs typeface="Palatino Linotype"/>
                <a:sym typeface="Palatino Linotype"/>
              </a:rPr>
              <a:t>th</a:t>
            </a:r>
            <a:r>
              <a:rPr b="1" lang="en" sz="1350">
                <a:solidFill>
                  <a:schemeClr val="dk1"/>
                </a:solidFill>
                <a:highlight>
                  <a:srgbClr val="D9D9D9"/>
                </a:highlight>
                <a:latin typeface="Palatino Linotype"/>
                <a:ea typeface="Palatino Linotype"/>
                <a:cs typeface="Palatino Linotype"/>
                <a:sym typeface="Palatino Linotype"/>
              </a:rPr>
              <a:t> Amendment)</a:t>
            </a:r>
            <a:endParaRPr b="1" sz="1350">
              <a:solidFill>
                <a:schemeClr val="dk1"/>
              </a:solidFill>
              <a:highlight>
                <a:srgbClr val="D9D9D9"/>
              </a:highlight>
              <a:latin typeface="Palatino Linotype"/>
              <a:ea typeface="Palatino Linotype"/>
              <a:cs typeface="Palatino Linotype"/>
              <a:sym typeface="Palatino Linotype"/>
            </a:endParaRPr>
          </a:p>
          <a:p>
            <a:pPr indent="0" lvl="0" marL="0" rtl="0" algn="l">
              <a:spcBef>
                <a:spcPts val="1200"/>
              </a:spcBef>
              <a:spcAft>
                <a:spcPts val="800"/>
              </a:spcAft>
              <a:buNone/>
            </a:pPr>
            <a:r>
              <a:rPr i="1" lang="en" sz="1350">
                <a:solidFill>
                  <a:schemeClr val="dk1"/>
                </a:solidFill>
                <a:highlight>
                  <a:srgbClr val="D9D9D9"/>
                </a:highlight>
                <a:uFill>
                  <a:noFill/>
                </a:uFill>
                <a:latin typeface="Palatino Linotype"/>
                <a:ea typeface="Palatino Linotype"/>
                <a:cs typeface="Palatino Linotype"/>
                <a:sym typeface="Palatino Linotype"/>
                <a:hlinkClick r:id="rId3">
                  <a:extLst>
                    <a:ext uri="{A12FA001-AC4F-418D-AE19-62706E023703}">
                      <ahyp:hlinkClr val="tx"/>
                    </a:ext>
                  </a:extLst>
                </a:hlinkClick>
              </a:rPr>
              <a:t>The electors shall meet in their respective states, and vote by ballot for two persons, of whom one at least shall not be an inhabitant of the same state with themselves. And they shall make a list of all the persons voted for, and of the number of votes for each; which list they shall sign and certify, and transmit sealed to the seat of the government of the United States, directed to the President of the Senate. The President of the Senate shall, in the presence of the Senate and House of Representatives, open all the certificates, and the votes shall then be counted. The person having the greatest number of votes shall be the President, if such number be a majority of the whole number of electors appointed; and if there be more than one who have such majority, and have an equal number of votes, then the House of Representatives shall immediately choose by ballot one of them for President; and if no person have a majority, then from the five highest on the list the said House shall in like manner choose the President. But in choosing the President, the votes shall be taken by States, the representation from each </a:t>
            </a:r>
            <a:r>
              <a:rPr i="1" lang="en" sz="1650">
                <a:solidFill>
                  <a:schemeClr val="dk1"/>
                </a:solidFill>
                <a:highlight>
                  <a:srgbClr val="D9D9D9"/>
                </a:highlight>
                <a:uFill>
                  <a:noFill/>
                </a:uFill>
                <a:latin typeface="Palatino Linotype"/>
                <a:ea typeface="Palatino Linotype"/>
                <a:cs typeface="Palatino Linotype"/>
                <a:sym typeface="Palatino Linotype"/>
                <a:hlinkClick r:id="rId4">
                  <a:extLst>
                    <a:ext uri="{A12FA001-AC4F-418D-AE19-62706E023703}">
                      <ahyp:hlinkClr val="tx"/>
                    </a:ext>
                  </a:extLst>
                </a:hlinkClick>
              </a:rPr>
              <a:t>state</a:t>
            </a:r>
            <a:r>
              <a:rPr i="1" lang="en" sz="1350">
                <a:solidFill>
                  <a:schemeClr val="dk1"/>
                </a:solidFill>
                <a:highlight>
                  <a:srgbClr val="D9D9D9"/>
                </a:highlight>
                <a:uFill>
                  <a:noFill/>
                </a:uFill>
                <a:latin typeface="Palatino Linotype"/>
                <a:ea typeface="Palatino Linotype"/>
                <a:cs typeface="Palatino Linotype"/>
                <a:sym typeface="Palatino Linotype"/>
                <a:hlinkClick r:id="rId5">
                  <a:extLst>
                    <a:ext uri="{A12FA001-AC4F-418D-AE19-62706E023703}">
                      <ahyp:hlinkClr val="tx"/>
                    </a:ext>
                  </a:extLst>
                </a:hlinkClick>
              </a:rPr>
              <a:t> having one vote; A quorum for this purpose shall consist of a member or members from two thirds of the states, and a majority of all the states shall be necessary to a choice. In every case, after the choice of the President, the person having the greatest number of votes of the electors shall be the Vice President. But if there should remain two or more who have equal votes, the Senate shall choose from them by ballot the Vice President.</a:t>
            </a:r>
            <a:endParaRPr b="1" sz="2000">
              <a:solidFill>
                <a:srgbClr val="333333"/>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The Congress may determine the time of choosing the electors, and the day on which they shall give their votes; which day shall be the same throughout the United States.</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No person except a natural born citizen, or a citizen of the United States, at the time of the adoption of this Constitution, shall be eligible to the office of President; neither shall any person be eligible to that office who shall not have attained to the age of thirty five years, and been fourteen Years a resident within the United States.</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ctr">
              <a:spcBef>
                <a:spcPts val="1200"/>
              </a:spcBef>
              <a:spcAft>
                <a:spcPts val="0"/>
              </a:spcAft>
              <a:buNone/>
            </a:pPr>
            <a:r>
              <a:rPr b="1" lang="en" sz="1350">
                <a:solidFill>
                  <a:schemeClr val="dk1"/>
                </a:solidFill>
                <a:highlight>
                  <a:srgbClr val="D9D9D9"/>
                </a:highlight>
                <a:latin typeface="Palatino Linotype"/>
                <a:ea typeface="Palatino Linotype"/>
                <a:cs typeface="Palatino Linotype"/>
                <a:sym typeface="Palatino Linotype"/>
              </a:rPr>
              <a:t>(Amended by the 25</a:t>
            </a:r>
            <a:r>
              <a:rPr b="1" baseline="30000" lang="en" sz="1350">
                <a:solidFill>
                  <a:schemeClr val="dk1"/>
                </a:solidFill>
                <a:highlight>
                  <a:srgbClr val="D9D9D9"/>
                </a:highlight>
                <a:latin typeface="Palatino Linotype"/>
                <a:ea typeface="Palatino Linotype"/>
                <a:cs typeface="Palatino Linotype"/>
                <a:sym typeface="Palatino Linotype"/>
              </a:rPr>
              <a:t>th</a:t>
            </a:r>
            <a:r>
              <a:rPr b="1" lang="en" sz="1350">
                <a:solidFill>
                  <a:schemeClr val="dk1"/>
                </a:solidFill>
                <a:highlight>
                  <a:srgbClr val="D9D9D9"/>
                </a:highlight>
                <a:latin typeface="Palatino Linotype"/>
                <a:ea typeface="Palatino Linotype"/>
                <a:cs typeface="Palatino Linotype"/>
                <a:sym typeface="Palatino Linotype"/>
              </a:rPr>
              <a:t> Amendment)</a:t>
            </a:r>
            <a:endParaRPr b="1" sz="1350">
              <a:solidFill>
                <a:schemeClr val="dk1"/>
              </a:solidFill>
              <a:highlight>
                <a:srgbClr val="D9D9D9"/>
              </a:highlight>
              <a:latin typeface="Palatino Linotype"/>
              <a:ea typeface="Palatino Linotype"/>
              <a:cs typeface="Palatino Linotype"/>
              <a:sym typeface="Palatino Linotype"/>
            </a:endParaRPr>
          </a:p>
          <a:p>
            <a:pPr indent="0" lvl="0" marL="0" rtl="0" algn="l">
              <a:spcBef>
                <a:spcPts val="1200"/>
              </a:spcBef>
              <a:spcAft>
                <a:spcPts val="800"/>
              </a:spcAft>
              <a:buNone/>
            </a:pPr>
            <a:r>
              <a:rPr i="1" lang="en" sz="1350">
                <a:solidFill>
                  <a:schemeClr val="dk1"/>
                </a:solidFill>
                <a:highlight>
                  <a:srgbClr val="D9D9D9"/>
                </a:highlight>
                <a:uFill>
                  <a:noFill/>
                </a:uFill>
                <a:latin typeface="Palatino Linotype"/>
                <a:ea typeface="Palatino Linotype"/>
                <a:cs typeface="Palatino Linotype"/>
                <a:sym typeface="Palatino Linotype"/>
                <a:hlinkClick r:id="rId3">
                  <a:extLst>
                    <a:ext uri="{A12FA001-AC4F-418D-AE19-62706E023703}">
                      <ahyp:hlinkClr val="tx"/>
                    </a:ext>
                  </a:extLst>
                </a:hlinkClick>
              </a:rPr>
              <a:t>In case of the removal of the President from office, or of his death, resignation, or inability to discharge the powers and duties of the said office, the same shall devolve on the Vice President, and the Congress may by law provide for the case of removal, death, resignation or inability, both of the President and Vice President, declaring what officer shall then act as President, and such officer shall act accordingly, until the disability be removed, or a President shall be elected.</a:t>
            </a:r>
            <a:endParaRPr b="1" sz="1350">
              <a:solidFill>
                <a:schemeClr val="dk1"/>
              </a:solidFill>
              <a:highlight>
                <a:srgbClr val="D9D9D9"/>
              </a:highlight>
              <a:latin typeface="Palatino Linotype"/>
              <a:ea typeface="Palatino Linotype"/>
              <a:cs typeface="Palatino Linotype"/>
              <a:sym typeface="Palatino Linotyp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91" name="Google Shape;91;p19"/>
          <p:cNvSpPr txBox="1"/>
          <p:nvPr>
            <p:ph idx="1" type="body"/>
          </p:nvPr>
        </p:nvSpPr>
        <p:spPr>
          <a:xfrm>
            <a:off x="311700" y="1189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The President shall, at stated times, receive for his services, a compensation, which shall neither be increased nor diminished during the period for which he shall have been elected, and he shall not receive within that period any other emolument from the United States, or any of them.</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800"/>
              </a:spcAft>
              <a:buNone/>
            </a:pPr>
            <a:r>
              <a:rPr lang="en" sz="1350">
                <a:solidFill>
                  <a:srgbClr val="333333"/>
                </a:solidFill>
                <a:highlight>
                  <a:srgbClr val="FFFFFF"/>
                </a:highlight>
                <a:latin typeface="Palatino Linotype"/>
                <a:ea typeface="Palatino Linotype"/>
                <a:cs typeface="Palatino Linotype"/>
                <a:sym typeface="Palatino Linotype"/>
              </a:rPr>
              <a:t>Before he enter on the execution of his office, he shall take the following oath or affirmation: "I do solemnly swear (or affirm) that I will faithfully execute the office of President of the United States, and will to the best of my ability, preserve, protect and defend the Constitution of the United States."</a:t>
            </a:r>
            <a:endParaRPr sz="1350">
              <a:solidFill>
                <a:srgbClr val="333333"/>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1500"/>
              </a:spcBef>
              <a:spcAft>
                <a:spcPts val="0"/>
              </a:spcAft>
              <a:buNone/>
            </a:pPr>
            <a:r>
              <a:rPr b="1" lang="en" sz="1350">
                <a:solidFill>
                  <a:schemeClr val="dk1"/>
                </a:solidFill>
                <a:highlight>
                  <a:srgbClr val="FFFFFF"/>
                </a:highlight>
                <a:latin typeface="Palatino Linotype"/>
                <a:ea typeface="Palatino Linotype"/>
                <a:cs typeface="Palatino Linotype"/>
                <a:sym typeface="Palatino Linotype"/>
              </a:rPr>
              <a:t>Section 2.</a:t>
            </a:r>
            <a:endParaRPr b="1" sz="1350">
              <a:solidFill>
                <a:schemeClr val="dk1"/>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The President shall be commander in chief of the Army and Navy of the United States, and of the militia of the several states, when called into the actual service of the United States; he may require the opinion, in writing, of the principal officer in each of the executive departments, upon any subject relating to the duties of their respective offices, and he shall have power to grant reprieves and pardons for offenses against the United States, except in cases of impeachment.</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He shall have power, by and with the advice and consent of the Senate, to make treaties, provided two thirds of the Senators present concur; and he shall nominate, and by and with the advice and consent of the Senate, shall appoint ambassadors, other public ministers and consuls, judges of the Supreme Court, and all other officers of the United States, whose appointments are not herein otherwise provided for, and which shall be established by law: but the Congress may by law vest the appointment of such inferior officers, as they think proper, in the President alone, in the courts of law, or in the heads of departments.</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800"/>
              </a:spcAft>
              <a:buNone/>
            </a:pPr>
            <a:r>
              <a:rPr lang="en" sz="1350">
                <a:solidFill>
                  <a:srgbClr val="333333"/>
                </a:solidFill>
                <a:highlight>
                  <a:srgbClr val="FFFFFF"/>
                </a:highlight>
                <a:latin typeface="Palatino Linotype"/>
                <a:ea typeface="Palatino Linotype"/>
                <a:cs typeface="Palatino Linotype"/>
                <a:sym typeface="Palatino Linotype"/>
              </a:rPr>
              <a:t>The President shall have power to fill up all vacancies that may happen during the recess of the Senate, by granting commissions which shall expire at the end of their next session.</a:t>
            </a:r>
            <a:endParaRPr sz="1350">
              <a:solidFill>
                <a:srgbClr val="333333"/>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Democracy &amp; the Executive Branch</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500"/>
              </a:spcBef>
              <a:spcAft>
                <a:spcPts val="0"/>
              </a:spcAft>
              <a:buNone/>
            </a:pPr>
            <a:r>
              <a:rPr b="1" lang="en" sz="1350">
                <a:solidFill>
                  <a:schemeClr val="dk1"/>
                </a:solidFill>
                <a:highlight>
                  <a:srgbClr val="FFFFFF"/>
                </a:highlight>
                <a:latin typeface="Palatino Linotype"/>
                <a:ea typeface="Palatino Linotype"/>
                <a:cs typeface="Palatino Linotype"/>
                <a:sym typeface="Palatino Linotype"/>
              </a:rPr>
              <a:t>Section 3.</a:t>
            </a:r>
            <a:endParaRPr b="1" sz="1350">
              <a:solidFill>
                <a:schemeClr val="dk1"/>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0"/>
              </a:spcAft>
              <a:buNone/>
            </a:pPr>
            <a:r>
              <a:rPr lang="en" sz="1350">
                <a:solidFill>
                  <a:srgbClr val="333333"/>
                </a:solidFill>
                <a:highlight>
                  <a:srgbClr val="FFFFFF"/>
                </a:highlight>
                <a:latin typeface="Palatino Linotype"/>
                <a:ea typeface="Palatino Linotype"/>
                <a:cs typeface="Palatino Linotype"/>
                <a:sym typeface="Palatino Linotype"/>
              </a:rPr>
              <a:t>He shall from time to time give to the Congress information of the state of the union, and recommend to their consideration such measures as he shall judge necessary and expedient; he may, on extraordinary occasions, convene both Houses, or either of them, and in case of disagreement between them, with respect to the time of adjournment, he may adjourn them to such time as he shall think proper; he shall receive ambassadors and other public ministers; he shall take care that the laws be faithfully executed, and shall commission all the officers of the United States.</a:t>
            </a:r>
            <a:endParaRPr sz="1350">
              <a:solidFill>
                <a:srgbClr val="333333"/>
              </a:solidFill>
              <a:highlight>
                <a:srgbClr val="FFFFFF"/>
              </a:highlight>
              <a:latin typeface="Palatino Linotype"/>
              <a:ea typeface="Palatino Linotype"/>
              <a:cs typeface="Palatino Linotype"/>
              <a:sym typeface="Palatino Linotype"/>
            </a:endParaRPr>
          </a:p>
          <a:p>
            <a:pPr indent="0" lvl="0" marL="0" rtl="0" algn="l">
              <a:spcBef>
                <a:spcPts val="1500"/>
              </a:spcBef>
              <a:spcAft>
                <a:spcPts val="0"/>
              </a:spcAft>
              <a:buNone/>
            </a:pPr>
            <a:r>
              <a:rPr b="1" lang="en" sz="1350">
                <a:solidFill>
                  <a:schemeClr val="dk1"/>
                </a:solidFill>
                <a:highlight>
                  <a:srgbClr val="FFFFFF"/>
                </a:highlight>
                <a:latin typeface="Palatino Linotype"/>
                <a:ea typeface="Palatino Linotype"/>
                <a:cs typeface="Palatino Linotype"/>
                <a:sym typeface="Palatino Linotype"/>
              </a:rPr>
              <a:t>Section 4.</a:t>
            </a:r>
            <a:endParaRPr b="1" sz="1350">
              <a:solidFill>
                <a:schemeClr val="dk1"/>
              </a:solidFill>
              <a:highlight>
                <a:srgbClr val="FFFFFF"/>
              </a:highlight>
              <a:latin typeface="Palatino Linotype"/>
              <a:ea typeface="Palatino Linotype"/>
              <a:cs typeface="Palatino Linotype"/>
              <a:sym typeface="Palatino Linotype"/>
            </a:endParaRPr>
          </a:p>
          <a:p>
            <a:pPr indent="0" lvl="0" marL="0" rtl="0" algn="l">
              <a:spcBef>
                <a:spcPts val="1200"/>
              </a:spcBef>
              <a:spcAft>
                <a:spcPts val="800"/>
              </a:spcAft>
              <a:buNone/>
            </a:pPr>
            <a:r>
              <a:rPr lang="en" sz="1350">
                <a:solidFill>
                  <a:srgbClr val="333333"/>
                </a:solidFill>
                <a:highlight>
                  <a:srgbClr val="FFFFFF"/>
                </a:highlight>
                <a:latin typeface="Palatino Linotype"/>
                <a:ea typeface="Palatino Linotype"/>
                <a:cs typeface="Palatino Linotype"/>
                <a:sym typeface="Palatino Linotype"/>
              </a:rPr>
              <a:t>The President, Vice President and all civil officers of the United States, shall be removed from office on impeachment for, and conviction of, treason, bribery, or other high crimes and misdemeanors.</a:t>
            </a:r>
            <a:endParaRPr b="1" sz="1350">
              <a:solidFill>
                <a:schemeClr val="dk1"/>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F583BF64-7C87-40A8-A5EC-3F4C43CD5346}"/>
</file>

<file path=customXml/itemProps2.xml><?xml version="1.0" encoding="utf-8"?>
<ds:datastoreItem xmlns:ds="http://schemas.openxmlformats.org/officeDocument/2006/customXml" ds:itemID="{9E6F667F-C03D-4ED5-9AFF-3858CBD407CB}"/>
</file>

<file path=customXml/itemProps3.xml><?xml version="1.0" encoding="utf-8"?>
<ds:datastoreItem xmlns:ds="http://schemas.openxmlformats.org/officeDocument/2006/customXml" ds:itemID="{77444916-3204-4E78-A5EF-26277ADACEEA}"/>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