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7620000" cx="10160000"/>
  <p:notesSz cx="7620000" cy="10160000"/>
  <p:embeddedFontLst>
    <p:embeddedFont>
      <p:font typeface="Signika"/>
      <p:regular r:id="rId26"/>
      <p:bold r:id="rId27"/>
    </p:embeddedFont>
    <p:embeddedFont>
      <p:font typeface="Arial Narrow"/>
      <p:regular r:id="rId28"/>
      <p:bold r:id="rId29"/>
      <p:italic r:id="rId30"/>
      <p:boldItalic r:id="rId31"/>
    </p:embeddedFont>
    <p:embeddedFont>
      <p:font typeface="Caveat Brush"/>
      <p:regular r:id="rId32"/>
    </p:embeddedFont>
    <p:embeddedFont>
      <p:font typeface="Alfa Slab On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B1EE58-1C2B-4356-AB31-D23D17304B74}">
  <a:tblStyle styleId="{15B1EE58-1C2B-4356-AB31-D23D17304B7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Signika-regular.fntdata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" Type="http://schemas.openxmlformats.org/officeDocument/2006/relationships/tableStyles" Target="tableStyles.xml"/><Relationship Id="rId34" Type="http://schemas.openxmlformats.org/officeDocument/2006/relationships/customXml" Target="../customXml/item1.xml"/><Relationship Id="rId25" Type="http://schemas.openxmlformats.org/officeDocument/2006/relationships/slide" Target="slides/slide19.xml"/><Relationship Id="rId7" Type="http://schemas.openxmlformats.org/officeDocument/2006/relationships/slide" Target="slides/slide1.xml"/><Relationship Id="rId33" Type="http://schemas.openxmlformats.org/officeDocument/2006/relationships/font" Target="fonts/AlfaSlabOne-regular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presProps" Target="presProps.xml"/><Relationship Id="rId29" Type="http://schemas.openxmlformats.org/officeDocument/2006/relationships/font" Target="fonts/ArialNarrow-bold.fntdata"/><Relationship Id="rId16" Type="http://schemas.openxmlformats.org/officeDocument/2006/relationships/slide" Target="slides/slide10.xml"/><Relationship Id="rId24" Type="http://schemas.openxmlformats.org/officeDocument/2006/relationships/slide" Target="slides/slide18.xml"/><Relationship Id="rId1" Type="http://schemas.openxmlformats.org/officeDocument/2006/relationships/theme" Target="theme/theme3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font" Target="fonts/CaveatBrush-regular.fntdata"/><Relationship Id="rId23" Type="http://schemas.openxmlformats.org/officeDocument/2006/relationships/slide" Target="slides/slide17.xml"/><Relationship Id="rId28" Type="http://schemas.openxmlformats.org/officeDocument/2006/relationships/font" Target="fonts/ArialNarrow-regular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36" Type="http://schemas.openxmlformats.org/officeDocument/2006/relationships/customXml" Target="../customXml/item3.xml"/><Relationship Id="rId31" Type="http://schemas.openxmlformats.org/officeDocument/2006/relationships/font" Target="fonts/ArialNarrow-boldItalic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font" Target="fonts/Signika-bold.fntdata"/><Relationship Id="rId30" Type="http://schemas.openxmlformats.org/officeDocument/2006/relationships/font" Target="fonts/ArialNarrow-italic.fntdata"/><Relationship Id="rId14" Type="http://schemas.openxmlformats.org/officeDocument/2006/relationships/slide" Target="slides/slide8.xml"/><Relationship Id="rId35" Type="http://schemas.openxmlformats.org/officeDocument/2006/relationships/customXml" Target="../customXml/item2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43c27a3abc_0_37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43c27a3abc_0_3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c16a1e01b_0_26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c16a1e01b_0_26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i277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i27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i292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i29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i297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i29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i309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i30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i314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i314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i329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i32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i344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i344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i359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i35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c18f7e259_0_0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c18f7e259_0_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3c27a3abc_0_139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3c27a3abc_0_13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3c27a3abc_0_146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43c27a3abc_0_146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3c27a3abc_0_153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43c27a3abc_0_15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3c27a3abc_0_162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43c27a3abc_0_16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3c27a3abc_0_202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43c27a3abc_0_20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i303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i30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i272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i27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c16a1e01b_0_17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c16a1e01b_0_1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04800" y="2203650"/>
            <a:ext cx="4470300" cy="51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►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●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87350" lvl="2" marL="13716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○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87350" lvl="3" marL="18288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●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87350" lvl="4" marL="22860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○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87350" lvl="5" marL="27432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■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87350" lvl="6" marL="32004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●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87350" lvl="7" marL="36576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○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87350" lvl="8" marL="4114800" rtl="0">
              <a:spcBef>
                <a:spcPts val="0"/>
              </a:spcBef>
              <a:spcAft>
                <a:spcPts val="0"/>
              </a:spcAft>
              <a:buSzPts val="2500"/>
              <a:buFont typeface="Arial Narrow"/>
              <a:buChar char="■"/>
              <a:defRPr b="1" sz="2500"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2" name="Google Shape;32;p12"/>
          <p:cNvSpPr txBox="1"/>
          <p:nvPr/>
        </p:nvSpPr>
        <p:spPr>
          <a:xfrm>
            <a:off x="568300" y="1083625"/>
            <a:ext cx="89307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33" name="Google Shape;33;p12"/>
          <p:cNvSpPr txBox="1"/>
          <p:nvPr/>
        </p:nvSpPr>
        <p:spPr>
          <a:xfrm>
            <a:off x="382750" y="301550"/>
            <a:ext cx="94725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 u="sng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34" name="Google Shape;34;p12"/>
          <p:cNvSpPr txBox="1"/>
          <p:nvPr>
            <p:ph idx="2" type="body"/>
          </p:nvPr>
        </p:nvSpPr>
        <p:spPr>
          <a:xfrm>
            <a:off x="5028700" y="2087675"/>
            <a:ext cx="4470300" cy="49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933" lvl="0" marL="4572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●"/>
              <a:defRPr sz="2666">
                <a:latin typeface="Signika"/>
                <a:ea typeface="Signika"/>
                <a:cs typeface="Signika"/>
                <a:sym typeface="Signika"/>
              </a:defRPr>
            </a:lvl1pPr>
            <a:lvl2pPr indent="-397933" lvl="1" marL="9144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○"/>
              <a:defRPr sz="2666">
                <a:latin typeface="Signika"/>
                <a:ea typeface="Signika"/>
                <a:cs typeface="Signika"/>
                <a:sym typeface="Signika"/>
              </a:defRPr>
            </a:lvl2pPr>
            <a:lvl3pPr indent="-397933" lvl="2" marL="13716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■"/>
              <a:defRPr sz="2666">
                <a:latin typeface="Signika"/>
                <a:ea typeface="Signika"/>
                <a:cs typeface="Signika"/>
                <a:sym typeface="Signika"/>
              </a:defRPr>
            </a:lvl3pPr>
            <a:lvl4pPr indent="-397933" lvl="3" marL="18288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●"/>
              <a:defRPr sz="2666">
                <a:latin typeface="Signika"/>
                <a:ea typeface="Signika"/>
                <a:cs typeface="Signika"/>
                <a:sym typeface="Signika"/>
              </a:defRPr>
            </a:lvl4pPr>
            <a:lvl5pPr indent="-397933" lvl="4" marL="22860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○"/>
              <a:defRPr sz="2666">
                <a:latin typeface="Signika"/>
                <a:ea typeface="Signika"/>
                <a:cs typeface="Signika"/>
                <a:sym typeface="Signika"/>
              </a:defRPr>
            </a:lvl5pPr>
            <a:lvl6pPr indent="-397933" lvl="5" marL="27432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■"/>
              <a:defRPr sz="2666">
                <a:latin typeface="Signika"/>
                <a:ea typeface="Signika"/>
                <a:cs typeface="Signika"/>
                <a:sym typeface="Signika"/>
              </a:defRPr>
            </a:lvl6pPr>
            <a:lvl7pPr indent="-397933" lvl="6" marL="32004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●"/>
              <a:defRPr sz="2666">
                <a:latin typeface="Signika"/>
                <a:ea typeface="Signika"/>
                <a:cs typeface="Signika"/>
                <a:sym typeface="Signika"/>
              </a:defRPr>
            </a:lvl7pPr>
            <a:lvl8pPr indent="-397933" lvl="7" marL="36576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○"/>
              <a:defRPr sz="2666">
                <a:latin typeface="Signika"/>
                <a:ea typeface="Signika"/>
                <a:cs typeface="Signika"/>
                <a:sym typeface="Signika"/>
              </a:defRPr>
            </a:lvl8pPr>
            <a:lvl9pPr indent="-397933" lvl="8" marL="4114800" rtl="0">
              <a:spcBef>
                <a:spcPts val="0"/>
              </a:spcBef>
              <a:spcAft>
                <a:spcPts val="0"/>
              </a:spcAft>
              <a:buSzPts val="2667"/>
              <a:buFont typeface="Signika"/>
              <a:buChar char="■"/>
              <a:defRPr sz="2666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mage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/>
        </p:nvSpPr>
        <p:spPr>
          <a:xfrm>
            <a:off x="661150" y="371150"/>
            <a:ext cx="88377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ctrTitle"/>
          </p:nvPr>
        </p:nvSpPr>
        <p:spPr>
          <a:xfrm>
            <a:off x="914400" y="3048000"/>
            <a:ext cx="8331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Alfa Slab One"/>
              <a:buChar char="●"/>
              <a:defRPr sz="48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39" name="Google Shape;39;p14"/>
          <p:cNvSpPr txBox="1"/>
          <p:nvPr>
            <p:ph idx="1" type="subTitle"/>
          </p:nvPr>
        </p:nvSpPr>
        <p:spPr>
          <a:xfrm>
            <a:off x="1828800" y="4572000"/>
            <a:ext cx="650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Font typeface="Alfa Slab One"/>
              <a:buChar char="●"/>
              <a:defRPr sz="32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ctrTitle"/>
          </p:nvPr>
        </p:nvSpPr>
        <p:spPr>
          <a:xfrm>
            <a:off x="914400" y="3048000"/>
            <a:ext cx="8331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42" name="Google Shape;42;p15"/>
          <p:cNvSpPr txBox="1"/>
          <p:nvPr>
            <p:ph idx="1" type="subTitle"/>
          </p:nvPr>
        </p:nvSpPr>
        <p:spPr>
          <a:xfrm>
            <a:off x="1828800" y="4572000"/>
            <a:ext cx="650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">
  <p:cSld name="BLANK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2">
  <p:cSld name="BLANK_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ctrTitle"/>
          </p:nvPr>
        </p:nvSpPr>
        <p:spPr>
          <a:xfrm>
            <a:off x="914400" y="3048000"/>
            <a:ext cx="8331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47" name="Google Shape;47;p18"/>
          <p:cNvSpPr txBox="1"/>
          <p:nvPr>
            <p:ph idx="1" type="subTitle"/>
          </p:nvPr>
        </p:nvSpPr>
        <p:spPr>
          <a:xfrm>
            <a:off x="1828800" y="4572000"/>
            <a:ext cx="650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3">
  <p:cSld name="BLANK_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/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9" name="Google Shape;9;p3"/>
          <p:cNvSpPr txBox="1"/>
          <p:nvPr>
            <p:ph idx="1" type="subTitle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/>
        </p:txBody>
      </p:sp>
      <p:sp>
        <p:nvSpPr>
          <p:cNvPr id="12" name="Google Shape;12;p4"/>
          <p:cNvSpPr txBox="1"/>
          <p:nvPr>
            <p:ph idx="1" type="body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933" lvl="0" marL="4572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933" lvl="0" marL="4572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  <p:sp>
        <p:nvSpPr>
          <p:cNvPr id="16" name="Google Shape;16;p5"/>
          <p:cNvSpPr txBox="1"/>
          <p:nvPr>
            <p:ph idx="2" type="body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933" lvl="0" marL="4572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idx="1" type="body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Topic">
  <p:cSld name="TITLE_1">
    <p:bg>
      <p:bgPr>
        <a:solidFill>
          <a:srgbClr val="4A86E8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Subtitle/Half Text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000" u="sng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2" type="body"/>
          </p:nvPr>
        </p:nvSpPr>
        <p:spPr>
          <a:xfrm>
            <a:off x="327050" y="2207500"/>
            <a:ext cx="4513200" cy="51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Signika"/>
              <a:buChar char="●"/>
              <a:defRPr sz="3000">
                <a:latin typeface="Signika"/>
                <a:ea typeface="Signika"/>
                <a:cs typeface="Signika"/>
                <a:sym typeface="Signika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Signika"/>
              <a:buChar char="○"/>
              <a:defRPr sz="3000">
                <a:latin typeface="Signika"/>
                <a:ea typeface="Signika"/>
                <a:cs typeface="Signika"/>
                <a:sym typeface="Signika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Signika"/>
              <a:buChar char="■"/>
              <a:defRPr sz="3000">
                <a:latin typeface="Signika"/>
                <a:ea typeface="Signika"/>
                <a:cs typeface="Signika"/>
                <a:sym typeface="Signika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Topic" type="title">
  <p:cSld name="TITLE">
    <p:bg>
      <p:bgPr>
        <a:solidFill>
          <a:srgbClr val="4A86E8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304800" y="304800"/>
            <a:ext cx="9550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Alfa Slab One"/>
              <a:buChar char="●"/>
              <a:defRPr sz="5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 rtl="0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 rt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 rtl="0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 rtl="0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 rt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 rtl="0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 rtl="0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304800" y="1828800"/>
            <a:ext cx="95505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933" lvl="0" marL="457200" rtl="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 rtl="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 rtl="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 rtl="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 rtl="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 rtl="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 rtl="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 rtl="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 rtl="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D9FC">
            <a:alpha val="98080"/>
          </a:srgbClr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/>
        </p:nvSpPr>
        <p:spPr>
          <a:xfrm>
            <a:off x="649500" y="811875"/>
            <a:ext cx="6738600" cy="17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gif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gif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gif"/><Relationship Id="rId4" Type="http://schemas.openxmlformats.org/officeDocument/2006/relationships/image" Target="../media/image13.jpg"/><Relationship Id="rId5" Type="http://schemas.openxmlformats.org/officeDocument/2006/relationships/image" Target="../media/image7.jpg"/><Relationship Id="rId6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6.gif"/><Relationship Id="rId5" Type="http://schemas.openxmlformats.org/officeDocument/2006/relationships/image" Target="../media/image7.jpg"/><Relationship Id="rId6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census.gov/popcloc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census.gov" TargetMode="External"/><Relationship Id="rId4" Type="http://schemas.openxmlformats.org/officeDocument/2006/relationships/hyperlink" Target="http://census.gov/popclock" TargetMode="External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/>
        </p:nvSpPr>
        <p:spPr>
          <a:xfrm>
            <a:off x="0" y="1333050"/>
            <a:ext cx="2590800" cy="6287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latin typeface="Signika"/>
                <a:ea typeface="Signika"/>
                <a:cs typeface="Signika"/>
                <a:sym typeface="Signika"/>
              </a:rPr>
              <a:t>We’ll Discuss:</a:t>
            </a:r>
            <a:endParaRPr b="1" sz="24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latin typeface="Signika"/>
                <a:ea typeface="Signika"/>
                <a:cs typeface="Signika"/>
                <a:sym typeface="Signika"/>
              </a:rPr>
              <a:t>What does it mean to study </a:t>
            </a:r>
            <a:r>
              <a:rPr b="1" lang="en-US" sz="2200">
                <a:latin typeface="Signika"/>
                <a:ea typeface="Signika"/>
                <a:cs typeface="Signika"/>
                <a:sym typeface="Signika"/>
              </a:rPr>
              <a:t>demographics?</a:t>
            </a:r>
            <a:endParaRPr b="1" sz="2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Signika"/>
                <a:ea typeface="Signika"/>
                <a:cs typeface="Signika"/>
                <a:sym typeface="Signika"/>
              </a:rPr>
              <a:t>***</a:t>
            </a:r>
            <a:endParaRPr b="1" sz="2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ignika"/>
                <a:ea typeface="Signika"/>
                <a:cs typeface="Signika"/>
                <a:sym typeface="Signika"/>
              </a:rPr>
              <a:t>How is the U.S. population changing?</a:t>
            </a:r>
            <a:endParaRPr sz="2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Signika"/>
                <a:ea typeface="Signika"/>
                <a:cs typeface="Signika"/>
                <a:sym typeface="Signika"/>
              </a:rPr>
              <a:t>***</a:t>
            </a:r>
            <a:endParaRPr b="1" sz="2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ignika"/>
                <a:ea typeface="Signika"/>
                <a:cs typeface="Signika"/>
                <a:sym typeface="Signika"/>
              </a:rPr>
              <a:t>How is the Census used?</a:t>
            </a:r>
            <a:endParaRPr sz="2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4" name="Google Shape;54;p20"/>
          <p:cNvSpPr txBox="1"/>
          <p:nvPr/>
        </p:nvSpPr>
        <p:spPr>
          <a:xfrm>
            <a:off x="0" y="0"/>
            <a:ext cx="10160100" cy="13329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u="sng">
                <a:latin typeface="Alfa Slab One"/>
                <a:ea typeface="Alfa Slab One"/>
                <a:cs typeface="Alfa Slab One"/>
                <a:sym typeface="Alfa Slab One"/>
              </a:rPr>
              <a:t>OPENER</a:t>
            </a:r>
            <a:endParaRPr sz="3500" u="sng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lfa Slab One"/>
                <a:ea typeface="Alfa Slab One"/>
                <a:cs typeface="Alfa Slab One"/>
                <a:sym typeface="Alfa Slab One"/>
              </a:rPr>
              <a:t>Who Are You?</a:t>
            </a:r>
            <a:endParaRPr sz="42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55" name="Google Shape;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0" y="1332900"/>
            <a:ext cx="7620000" cy="391296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0"/>
          <p:cNvSpPr txBox="1"/>
          <p:nvPr/>
        </p:nvSpPr>
        <p:spPr>
          <a:xfrm>
            <a:off x="2997200" y="5486400"/>
            <a:ext cx="6705600" cy="18471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>
                <a:latin typeface="Caveat Brush"/>
                <a:ea typeface="Caveat Brush"/>
                <a:cs typeface="Caveat Brush"/>
                <a:sym typeface="Caveat Brush"/>
              </a:rPr>
              <a:t>Some aspects of your identity may be unique to your own interests and activities. Others might connect to </a:t>
            </a:r>
            <a:r>
              <a:rPr b="1" i="1" lang="en-US" sz="2700">
                <a:latin typeface="Caveat Brush"/>
                <a:ea typeface="Caveat Brush"/>
                <a:cs typeface="Caveat Brush"/>
                <a:sym typeface="Caveat Brush"/>
              </a:rPr>
              <a:t>demographic characteristics </a:t>
            </a:r>
            <a:r>
              <a:rPr i="1" lang="en-US" sz="2700">
                <a:latin typeface="Caveat Brush"/>
                <a:ea typeface="Caveat Brush"/>
                <a:cs typeface="Caveat Brush"/>
                <a:sym typeface="Caveat Brush"/>
              </a:rPr>
              <a:t>– ways that people who study the population group different people within it.</a:t>
            </a:r>
            <a:endParaRPr i="1" sz="27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7" name="Google Shape;57;p20"/>
          <p:cNvSpPr txBox="1"/>
          <p:nvPr/>
        </p:nvSpPr>
        <p:spPr>
          <a:xfrm>
            <a:off x="-75" y="1388525"/>
            <a:ext cx="2590800" cy="1698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Brainstorm:</a:t>
            </a:r>
            <a:endParaRPr b="1" sz="22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What parts of your identity are important to you?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s Chart Shows How The Racial Makeup Of America Will Change In The Next  50 Years | Business Insider India" id="132" name="Google Shape;1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8506"/>
            <a:ext cx="10160000" cy="6705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13950" y="23125"/>
            <a:ext cx="102312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9"/>
          <p:cNvSpPr txBox="1"/>
          <p:nvPr/>
        </p:nvSpPr>
        <p:spPr>
          <a:xfrm>
            <a:off x="0" y="5859800"/>
            <a:ext cx="10160100" cy="17601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Signika"/>
                <a:ea typeface="Signika"/>
                <a:cs typeface="Signika"/>
                <a:sym typeface="Signika"/>
              </a:rPr>
              <a:t>BIG TREND:</a:t>
            </a:r>
            <a:endParaRPr b="1" sz="3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We’re becoming more </a:t>
            </a:r>
            <a:endParaRPr sz="3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Signika"/>
                <a:ea typeface="Signika"/>
                <a:cs typeface="Signika"/>
                <a:sym typeface="Signika"/>
              </a:rPr>
              <a:t>racially and ethnically diverse.</a:t>
            </a:r>
            <a:endParaRPr b="1" sz="3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5" name="Google Shape;135;p29"/>
          <p:cNvSpPr txBox="1"/>
          <p:nvPr/>
        </p:nvSpPr>
        <p:spPr>
          <a:xfrm>
            <a:off x="7006325" y="653900"/>
            <a:ext cx="1923900" cy="519300"/>
          </a:xfrm>
          <a:prstGeom prst="rect">
            <a:avLst/>
          </a:prstGeom>
          <a:solidFill>
            <a:srgbClr val="F7B3F7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Signika"/>
                <a:ea typeface="Signika"/>
                <a:cs typeface="Signika"/>
                <a:sym typeface="Signika"/>
              </a:rPr>
              <a:t>ALL OTHER</a:t>
            </a:r>
            <a:endParaRPr b="1" sz="2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7006325" y="3706475"/>
            <a:ext cx="1923900" cy="519300"/>
          </a:xfrm>
          <a:prstGeom prst="rect">
            <a:avLst/>
          </a:prstGeom>
          <a:solidFill>
            <a:srgbClr val="F7B3F7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Signika"/>
                <a:ea typeface="Signika"/>
                <a:cs typeface="Signika"/>
                <a:sym typeface="Signika"/>
              </a:rPr>
              <a:t>WHITE</a:t>
            </a:r>
            <a:endParaRPr b="1" sz="2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7006325" y="1354375"/>
            <a:ext cx="1923900" cy="519300"/>
          </a:xfrm>
          <a:prstGeom prst="rect">
            <a:avLst/>
          </a:prstGeom>
          <a:solidFill>
            <a:srgbClr val="F7B3F7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Signika"/>
                <a:ea typeface="Signika"/>
                <a:cs typeface="Signika"/>
                <a:sym typeface="Signika"/>
              </a:rPr>
              <a:t>ASIAN</a:t>
            </a:r>
            <a:endParaRPr b="1" sz="2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7006325" y="2148375"/>
            <a:ext cx="1923900" cy="519300"/>
          </a:xfrm>
          <a:prstGeom prst="rect">
            <a:avLst/>
          </a:prstGeom>
          <a:solidFill>
            <a:srgbClr val="F7B3F7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Signika"/>
                <a:ea typeface="Signika"/>
                <a:cs typeface="Signika"/>
                <a:sym typeface="Signika"/>
              </a:rPr>
              <a:t>HISPANIC</a:t>
            </a:r>
            <a:endParaRPr b="1" sz="2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>
            <a:off x="7006325" y="2927425"/>
            <a:ext cx="1923900" cy="519300"/>
          </a:xfrm>
          <a:prstGeom prst="rect">
            <a:avLst/>
          </a:prstGeom>
          <a:solidFill>
            <a:srgbClr val="F7B3F7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Signika"/>
                <a:ea typeface="Signika"/>
                <a:cs typeface="Signika"/>
                <a:sym typeface="Signika"/>
              </a:rPr>
              <a:t>BLACK</a:t>
            </a:r>
            <a:endParaRPr b="1" sz="2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0" name="Google Shape;140;p29"/>
          <p:cNvSpPr/>
          <p:nvPr/>
        </p:nvSpPr>
        <p:spPr>
          <a:xfrm rot="-2696820">
            <a:off x="8942018" y="895526"/>
            <a:ext cx="229315" cy="47984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/>
        </p:nvSpPr>
        <p:spPr>
          <a:xfrm>
            <a:off x="136100" y="160550"/>
            <a:ext cx="9910500" cy="20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merican Demography 2030: Bursting with Diversity, yet a Baby Bust - Urban  Land Magazine"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681"/>
            <a:ext cx="10160000" cy="738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ctrTitle"/>
          </p:nvPr>
        </p:nvSpPr>
        <p:spPr>
          <a:xfrm>
            <a:off x="816600" y="1061575"/>
            <a:ext cx="8394000" cy="38787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>
                <a:latin typeface="Alfa Slab One"/>
                <a:ea typeface="Alfa Slab One"/>
                <a:cs typeface="Alfa Slab One"/>
                <a:sym typeface="Alfa Slab One"/>
              </a:rPr>
              <a:t>HOW DO </a:t>
            </a:r>
            <a:endParaRPr sz="8533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>
                <a:latin typeface="Alfa Slab One"/>
                <a:ea typeface="Alfa Slab One"/>
                <a:cs typeface="Alfa Slab One"/>
                <a:sym typeface="Alfa Slab One"/>
              </a:rPr>
              <a:t>WE USE </a:t>
            </a:r>
            <a:endParaRPr sz="8533"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33">
                <a:latin typeface="Alfa Slab One"/>
                <a:ea typeface="Alfa Slab One"/>
                <a:cs typeface="Alfa Slab One"/>
                <a:sym typeface="Alfa Slab One"/>
              </a:rPr>
              <a:t>THE CENSUS? </a:t>
            </a:r>
            <a:endParaRPr sz="8533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304800" y="304800"/>
            <a:ext cx="9626600" cy="9906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The U.S. Census Bureau</a:t>
            </a:r>
            <a:endParaRPr sz="4266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4075900" y="1422375"/>
            <a:ext cx="5713200" cy="58038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ORIGINS </a:t>
            </a:r>
            <a:endParaRPr b="1"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32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nika"/>
              <a:buChar char="●"/>
            </a:pP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Mandated by the Constitution.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3200" lvl="1" marL="7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nika"/>
              <a:buChar char="○"/>
            </a:pP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See Article I, Section 2.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32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nika"/>
              <a:buChar char="●"/>
            </a:pP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 Created by Congress in 1790.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  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HISTORY</a:t>
            </a:r>
            <a:endParaRPr b="1"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32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nika"/>
              <a:buChar char="●"/>
            </a:pPr>
            <a:r>
              <a:rPr b="1"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Expanded over time, by Congress.</a:t>
            </a:r>
            <a:endParaRPr b="1"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32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nika"/>
              <a:buChar char="●"/>
            </a:pP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Today: Part of the U.S. Department of Commerce.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b="1"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MISSION</a:t>
            </a:r>
            <a:endParaRPr b="1"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32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nika"/>
              <a:buChar char="●"/>
            </a:pP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Core: Count the population of the U.S.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32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nika"/>
              <a:buChar char="●"/>
            </a:pP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Also: find out other data about the population.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58" name="Google Shape;1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422375"/>
            <a:ext cx="3496250" cy="351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>
            <p:ph type="title"/>
          </p:nvPr>
        </p:nvSpPr>
        <p:spPr>
          <a:xfrm>
            <a:off x="304800" y="304800"/>
            <a:ext cx="9626600" cy="9906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HOW DO WE USE THE CENSUS?</a:t>
            </a:r>
            <a:endParaRPr sz="4266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64" name="Google Shape;164;p33"/>
          <p:cNvSpPr txBox="1"/>
          <p:nvPr>
            <p:ph idx="1" type="body"/>
          </p:nvPr>
        </p:nvSpPr>
        <p:spPr>
          <a:xfrm>
            <a:off x="303450" y="1421025"/>
            <a:ext cx="9629025" cy="6034375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The main purpose of the Census is to count the population of the United States.</a:t>
            </a:r>
            <a:endParaRPr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Congress takes that information and uses it for:</a:t>
            </a:r>
            <a:endParaRPr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20133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Signika"/>
              <a:buAutoNum type="arabicPeriod"/>
            </a:pPr>
            <a:r>
              <a:rPr b="1"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GRANTS</a:t>
            </a:r>
            <a:endParaRPr b="1"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20133" lvl="1" marL="7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Signika"/>
              <a:buChar char="○"/>
            </a:pP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Handing out money to the states.</a:t>
            </a:r>
            <a:endParaRPr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20133" lvl="0" marL="381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Signika"/>
              <a:buAutoNum type="arabicPeriod"/>
            </a:pPr>
            <a:r>
              <a:rPr b="1"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REAPPORTIONMENT</a:t>
            </a:r>
            <a:endParaRPr b="1"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20133" lvl="1" marL="7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Signika"/>
              <a:buChar char="○"/>
            </a:pP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Deciding how many representatives will belong to each state.</a:t>
            </a:r>
            <a:endParaRPr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A.</a:t>
            </a: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 Affects </a:t>
            </a:r>
            <a:r>
              <a:rPr b="1"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REDISTRICTING</a:t>
            </a: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B. </a:t>
            </a: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Affects the </a:t>
            </a:r>
            <a:r>
              <a:rPr b="1"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ELECTORAL COLLEGE</a:t>
            </a: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b="1"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 </a:t>
            </a:r>
            <a:endParaRPr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 </a:t>
            </a:r>
            <a:endParaRPr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00" y="4673575"/>
            <a:ext cx="2477900" cy="27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4470400"/>
            <a:ext cx="2479675" cy="24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0800" y="4775200"/>
            <a:ext cx="2734050" cy="22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4"/>
          <p:cNvSpPr/>
          <p:nvPr/>
        </p:nvSpPr>
        <p:spPr>
          <a:xfrm>
            <a:off x="2863850" y="4895850"/>
            <a:ext cx="1218925" cy="1210025"/>
          </a:xfrm>
          <a:custGeom>
            <a:rect b="b" l="l" r="r" t="t"/>
            <a:pathLst>
              <a:path extrusionOk="0" h="21600" w="2160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34"/>
          <p:cNvSpPr/>
          <p:nvPr/>
        </p:nvSpPr>
        <p:spPr>
          <a:xfrm>
            <a:off x="6724650" y="4895850"/>
            <a:ext cx="1218925" cy="1210025"/>
          </a:xfrm>
          <a:custGeom>
            <a:rect b="b" l="l" r="r" t="t"/>
            <a:pathLst>
              <a:path extrusionOk="0" h="21600" w="2160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4"/>
          <p:cNvSpPr txBox="1"/>
          <p:nvPr/>
        </p:nvSpPr>
        <p:spPr>
          <a:xfrm>
            <a:off x="304800" y="304800"/>
            <a:ext cx="9495175" cy="3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How Do We Use the Census?</a:t>
            </a:r>
            <a:endParaRPr sz="20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1) Grants.</a:t>
            </a:r>
            <a:endParaRPr b="1" sz="34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20133" lvl="1" marL="762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Signika"/>
              <a:buChar char="○"/>
            </a:pP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The Census counts the population -- and asks about income and other data.</a:t>
            </a:r>
            <a:endParaRPr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20133" lvl="1" marL="7620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667"/>
              <a:buFont typeface="Signika"/>
              <a:buChar char="○"/>
            </a:pP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Congress looks at population and income to decide how much money to hand out to localities, for some kinds of grants.</a:t>
            </a:r>
            <a:endParaRPr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400" y="4470400"/>
            <a:ext cx="2909625" cy="229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4470400"/>
            <a:ext cx="2479675" cy="24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7600" y="4673575"/>
            <a:ext cx="2734050" cy="22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5"/>
          <p:cNvSpPr/>
          <p:nvPr/>
        </p:nvSpPr>
        <p:spPr>
          <a:xfrm>
            <a:off x="2559050" y="5200650"/>
            <a:ext cx="1218925" cy="1210025"/>
          </a:xfrm>
          <a:custGeom>
            <a:rect b="b" l="l" r="r" t="t"/>
            <a:pathLst>
              <a:path extrusionOk="0" h="21600" w="2160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35"/>
          <p:cNvSpPr/>
          <p:nvPr/>
        </p:nvSpPr>
        <p:spPr>
          <a:xfrm>
            <a:off x="6318250" y="5099025"/>
            <a:ext cx="1218925" cy="1210025"/>
          </a:xfrm>
          <a:custGeom>
            <a:rect b="b" l="l" r="r" t="t"/>
            <a:pathLst>
              <a:path extrusionOk="0" h="21600" w="2160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35"/>
          <p:cNvSpPr txBox="1"/>
          <p:nvPr/>
        </p:nvSpPr>
        <p:spPr>
          <a:xfrm>
            <a:off x="304800" y="304800"/>
            <a:ext cx="9495175" cy="38186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How Do We Use the Census?</a:t>
            </a:r>
            <a:endParaRPr sz="20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2) Reapportionment.</a:t>
            </a:r>
            <a:endParaRPr b="1" sz="34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20133" lvl="1" marL="762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Signika"/>
              <a:buChar char="○"/>
            </a:pP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The Census counts the population.</a:t>
            </a:r>
            <a:endParaRPr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20133" lvl="1" marL="762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Signika"/>
              <a:buChar char="○"/>
            </a:pP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Congress looks at population data for each state.</a:t>
            </a:r>
            <a:endParaRPr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20133" lvl="1" marL="7620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667"/>
              <a:buFont typeface="Signika"/>
              <a:buChar char="○"/>
            </a:pPr>
            <a:r>
              <a:rPr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Congress reapportions the 435 seats in the House -- handing them out to states based on their new populations.</a:t>
            </a:r>
            <a:r>
              <a:rPr b="1" lang="en-US" sz="26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b="1" sz="26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283200"/>
            <a:ext cx="2325275" cy="19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000" y="4165600"/>
            <a:ext cx="2959250" cy="330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600" y="5283200"/>
            <a:ext cx="1686500" cy="16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0400" y="5283200"/>
            <a:ext cx="2439550" cy="21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6"/>
          <p:cNvSpPr/>
          <p:nvPr/>
        </p:nvSpPr>
        <p:spPr>
          <a:xfrm>
            <a:off x="1543050" y="5810250"/>
            <a:ext cx="865825" cy="761475"/>
          </a:xfrm>
          <a:custGeom>
            <a:rect b="b" l="l" r="r" t="t"/>
            <a:pathLst>
              <a:path extrusionOk="0" h="21600" w="2160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6"/>
          <p:cNvSpPr txBox="1"/>
          <p:nvPr/>
        </p:nvSpPr>
        <p:spPr>
          <a:xfrm>
            <a:off x="304800" y="304800"/>
            <a:ext cx="9495175" cy="43281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How Do We Use the Census?</a:t>
            </a:r>
            <a:endParaRPr sz="48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2) Reapportionment...</a:t>
            </a:r>
            <a:endParaRPr b="1" sz="34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    A) ...Affects the Electoral College.</a:t>
            </a:r>
            <a:endParaRPr b="1" sz="34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32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nika"/>
              <a:buChar char="■"/>
            </a:pP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Congress reapportions </a:t>
            </a:r>
            <a:r>
              <a:rPr lang="en-US" sz="2400">
                <a:latin typeface="Signika"/>
                <a:ea typeface="Signika"/>
                <a:cs typeface="Signika"/>
                <a:sym typeface="Signika"/>
              </a:rPr>
              <a:t>the </a:t>
            </a:r>
            <a:r>
              <a:rPr lang="en-US" sz="2400" u="sng">
                <a:latin typeface="Signika"/>
                <a:ea typeface="Signika"/>
                <a:cs typeface="Signika"/>
                <a:sym typeface="Signika"/>
              </a:rPr>
              <a:t>House</a:t>
            </a:r>
            <a:r>
              <a:rPr lang="en-US" sz="2400" u="sng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 seats</a:t>
            </a: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en-US" sz="2400">
                <a:latin typeface="Signika"/>
                <a:ea typeface="Signika"/>
                <a:cs typeface="Signika"/>
                <a:sym typeface="Signika"/>
              </a:rPr>
              <a:t>to the states.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32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nika"/>
              <a:buChar char="■"/>
            </a:pP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State legislatures now know how many </a:t>
            </a:r>
            <a:r>
              <a:rPr lang="en-US" sz="2400" u="sng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electors</a:t>
            </a: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 they will have in the </a:t>
            </a:r>
            <a:r>
              <a:rPr lang="en-US" sz="2400">
                <a:latin typeface="Signika"/>
                <a:ea typeface="Signika"/>
                <a:cs typeface="Signika"/>
                <a:sym typeface="Signika"/>
              </a:rPr>
              <a:t>E</a:t>
            </a: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lectoral </a:t>
            </a:r>
            <a:r>
              <a:rPr lang="en-US" sz="2400">
                <a:latin typeface="Signika"/>
                <a:ea typeface="Signika"/>
                <a:cs typeface="Signika"/>
                <a:sym typeface="Signika"/>
              </a:rPr>
              <a:t>C</a:t>
            </a: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ollege (House seats + 2)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32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nika"/>
              <a:buChar char="■"/>
            </a:pPr>
            <a:r>
              <a:rPr lang="en-US" sz="2400">
                <a:latin typeface="Signika"/>
                <a:ea typeface="Signika"/>
                <a:cs typeface="Signika"/>
                <a:sym typeface="Signika"/>
              </a:rPr>
              <a:t>NOTE: </a:t>
            </a: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State legislatures make laws </a:t>
            </a:r>
            <a:r>
              <a:rPr lang="en-US" sz="2400">
                <a:latin typeface="Signika"/>
                <a:ea typeface="Signika"/>
                <a:cs typeface="Signika"/>
                <a:sym typeface="Signika"/>
              </a:rPr>
              <a:t>that say </a:t>
            </a:r>
            <a:r>
              <a:rPr lang="en-US" sz="2400" u="sng">
                <a:latin typeface="Signika"/>
                <a:ea typeface="Signika"/>
                <a:cs typeface="Signika"/>
                <a:sym typeface="Signika"/>
              </a:rPr>
              <a:t>how</a:t>
            </a: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1143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electors are chosen in presidential elections.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5" name="Google Shape;195;p36"/>
          <p:cNvSpPr/>
          <p:nvPr/>
        </p:nvSpPr>
        <p:spPr>
          <a:xfrm>
            <a:off x="6724650" y="5911850"/>
            <a:ext cx="865825" cy="761475"/>
          </a:xfrm>
          <a:custGeom>
            <a:rect b="b" l="l" r="r" t="t"/>
            <a:pathLst>
              <a:path extrusionOk="0" h="21600" w="2160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36"/>
          <p:cNvSpPr/>
          <p:nvPr/>
        </p:nvSpPr>
        <p:spPr>
          <a:xfrm>
            <a:off x="3879850" y="5911850"/>
            <a:ext cx="865825" cy="761475"/>
          </a:xfrm>
          <a:custGeom>
            <a:rect b="b" l="l" r="r" t="t"/>
            <a:pathLst>
              <a:path extrusionOk="0" h="21600" w="2160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3600" y="4775200"/>
            <a:ext cx="3590475" cy="25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283200"/>
            <a:ext cx="2325275" cy="19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600" y="5283200"/>
            <a:ext cx="1686500" cy="16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0400" y="5283200"/>
            <a:ext cx="2439550" cy="21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/>
          <p:nvPr/>
        </p:nvSpPr>
        <p:spPr>
          <a:xfrm>
            <a:off x="1543050" y="5810250"/>
            <a:ext cx="865825" cy="761475"/>
          </a:xfrm>
          <a:custGeom>
            <a:rect b="b" l="l" r="r" t="t"/>
            <a:pathLst>
              <a:path extrusionOk="0" h="21600" w="2160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37"/>
          <p:cNvSpPr txBox="1"/>
          <p:nvPr/>
        </p:nvSpPr>
        <p:spPr>
          <a:xfrm>
            <a:off x="304800" y="304800"/>
            <a:ext cx="9495175" cy="43281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How Do We Use the Census?</a:t>
            </a:r>
            <a:endParaRPr sz="48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2) Reapportionment...</a:t>
            </a:r>
            <a:endParaRPr b="1" sz="34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    B) ...Affects Redistricting.</a:t>
            </a:r>
            <a:endParaRPr b="1" sz="34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32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nika"/>
              <a:buChar char="■"/>
            </a:pP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Congress reapportions </a:t>
            </a:r>
            <a:r>
              <a:rPr lang="en-US" sz="2400">
                <a:latin typeface="Signika"/>
                <a:ea typeface="Signika"/>
                <a:cs typeface="Signika"/>
                <a:sym typeface="Signika"/>
              </a:rPr>
              <a:t>the </a:t>
            </a:r>
            <a:r>
              <a:rPr lang="en-US" sz="2400" u="sng">
                <a:latin typeface="Signika"/>
                <a:ea typeface="Signika"/>
                <a:cs typeface="Signika"/>
                <a:sym typeface="Signika"/>
              </a:rPr>
              <a:t>House seats</a:t>
            </a:r>
            <a:r>
              <a:rPr lang="en-US" sz="2400">
                <a:latin typeface="Signika"/>
                <a:ea typeface="Signika"/>
                <a:cs typeface="Signika"/>
                <a:sym typeface="Signika"/>
              </a:rPr>
              <a:t> to the states.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32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nika"/>
              <a:buChar char="■"/>
            </a:pP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State legislatures now know how many U.S. House </a:t>
            </a:r>
            <a:r>
              <a:rPr lang="en-US" sz="2400" u="sng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districts</a:t>
            </a: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 there are in their state.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032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nika"/>
              <a:buChar char="■"/>
            </a:pP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State legislatures get to </a:t>
            </a:r>
            <a:r>
              <a:rPr lang="en-US" sz="2400" u="sng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redistrict</a:t>
            </a:r>
            <a:r>
              <a:rPr lang="en-US" sz="24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 -- draw new lines that divide their state into congressional districts.</a:t>
            </a:r>
            <a:endParaRPr sz="24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07" name="Google Shape;207;p37"/>
          <p:cNvSpPr/>
          <p:nvPr/>
        </p:nvSpPr>
        <p:spPr>
          <a:xfrm>
            <a:off x="6724650" y="5911850"/>
            <a:ext cx="865825" cy="761475"/>
          </a:xfrm>
          <a:custGeom>
            <a:rect b="b" l="l" r="r" t="t"/>
            <a:pathLst>
              <a:path extrusionOk="0" h="21600" w="2160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37"/>
          <p:cNvSpPr/>
          <p:nvPr/>
        </p:nvSpPr>
        <p:spPr>
          <a:xfrm>
            <a:off x="3879850" y="5911850"/>
            <a:ext cx="865825" cy="761475"/>
          </a:xfrm>
          <a:custGeom>
            <a:rect b="b" l="l" r="r" t="t"/>
            <a:pathLst>
              <a:path extrusionOk="0" h="21600" w="2160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ter Tuesday's Democratic sweep might some congressional seats be in play  in 2018? | Local Government &amp; Politics | richmond.com" id="213" name="Google Shape;2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5975" y="442825"/>
            <a:ext cx="10346674" cy="56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8"/>
          <p:cNvSpPr txBox="1"/>
          <p:nvPr/>
        </p:nvSpPr>
        <p:spPr>
          <a:xfrm>
            <a:off x="0" y="5859800"/>
            <a:ext cx="10160100" cy="17601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Signika"/>
                <a:ea typeface="Signika"/>
                <a:cs typeface="Signika"/>
                <a:sym typeface="Signika"/>
              </a:rPr>
              <a:t>QUESTIONS</a:t>
            </a:r>
            <a:r>
              <a:rPr b="1" lang="en-US" sz="3000">
                <a:latin typeface="Signika"/>
                <a:ea typeface="Signika"/>
                <a:cs typeface="Signika"/>
                <a:sym typeface="Signika"/>
              </a:rPr>
              <a:t>: U.S. HOUSE DISTRICTS (11)</a:t>
            </a:r>
            <a:endParaRPr b="1" sz="3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Where are we? Who represents us?</a:t>
            </a:r>
            <a:endParaRPr sz="3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Why are the </a:t>
            </a:r>
            <a:r>
              <a:rPr b="1" lang="en-US" sz="3000">
                <a:latin typeface="Signika"/>
                <a:ea typeface="Signika"/>
                <a:cs typeface="Signika"/>
                <a:sym typeface="Signika"/>
              </a:rPr>
              <a:t>8</a:t>
            </a: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th and </a:t>
            </a:r>
            <a:r>
              <a:rPr b="1" lang="en-US" sz="3000">
                <a:latin typeface="Signika"/>
                <a:ea typeface="Signika"/>
                <a:cs typeface="Signika"/>
                <a:sym typeface="Signika"/>
              </a:rPr>
              <a:t>11</a:t>
            </a: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th districts so tiny?</a:t>
            </a:r>
            <a:endParaRPr b="1" sz="3000"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DEMOGRAPHICS</a:t>
            </a:r>
            <a:endParaRPr/>
          </a:p>
        </p:txBody>
      </p:sp>
      <p:sp>
        <p:nvSpPr>
          <p:cNvPr id="63" name="Google Shape;63;p21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About the Population</a:t>
            </a:r>
            <a:endParaRPr/>
          </a:p>
        </p:txBody>
      </p:sp>
      <p:sp>
        <p:nvSpPr>
          <p:cNvPr id="64" name="Google Shape;64;p21"/>
          <p:cNvSpPr txBox="1"/>
          <p:nvPr>
            <p:ph idx="2" type="body"/>
          </p:nvPr>
        </p:nvSpPr>
        <p:spPr>
          <a:xfrm>
            <a:off x="327050" y="1978900"/>
            <a:ext cx="4981500" cy="51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One definition of </a:t>
            </a:r>
            <a:r>
              <a:rPr b="1" lang="en-US" sz="2800"/>
              <a:t>demographics:</a:t>
            </a:r>
            <a:endParaRPr b="1" sz="2800"/>
          </a:p>
          <a:p>
            <a:pPr indent="-406400" lvl="0" marL="9144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</a:t>
            </a:r>
            <a:r>
              <a:rPr lang="en-US" sz="2800"/>
              <a:t>ata relating to a population and particular          </a:t>
            </a:r>
            <a:r>
              <a:rPr i="1" lang="en-US" sz="2800"/>
              <a:t>groups</a:t>
            </a:r>
            <a:r>
              <a:rPr lang="en-US" sz="2800"/>
              <a:t>                         within                   </a:t>
            </a:r>
            <a:endParaRPr sz="2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it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descr="Image result for demographics" id="65" name="Google Shape;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925" y="4001500"/>
            <a:ext cx="7464500" cy="34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781" y="1853700"/>
            <a:ext cx="8412844" cy="57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2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DEMOGRAPHICS</a:t>
            </a:r>
            <a:endParaRPr/>
          </a:p>
        </p:txBody>
      </p:sp>
      <p:sp>
        <p:nvSpPr>
          <p:cNvPr id="72" name="Google Shape;72;p22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About the Population</a:t>
            </a:r>
            <a:endParaRPr/>
          </a:p>
        </p:txBody>
      </p:sp>
      <p:sp>
        <p:nvSpPr>
          <p:cNvPr id="73" name="Google Shape;73;p22"/>
          <p:cNvSpPr txBox="1"/>
          <p:nvPr>
            <p:ph idx="2" type="body"/>
          </p:nvPr>
        </p:nvSpPr>
        <p:spPr>
          <a:xfrm>
            <a:off x="147175" y="2207500"/>
            <a:ext cx="2609100" cy="5118300"/>
          </a:xfrm>
          <a:prstGeom prst="rect">
            <a:avLst/>
          </a:prstGeom>
          <a:solidFill>
            <a:srgbClr val="93C47D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</a:rPr>
              <a:t>Big Questions:</a:t>
            </a:r>
            <a:endParaRPr b="1"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-US" sz="2500">
                <a:solidFill>
                  <a:schemeClr val="dk1"/>
                </a:solidFill>
              </a:rPr>
              <a:t>How are we dividing up the population into groups? 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 startAt="2"/>
            </a:pPr>
            <a:r>
              <a:rPr lang="en-US" sz="2500">
                <a:solidFill>
                  <a:schemeClr val="dk1"/>
                </a:solidFill>
              </a:rPr>
              <a:t>What do we want to know about those groups?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DEMOGRAPHICS</a:t>
            </a:r>
            <a:endParaRPr/>
          </a:p>
        </p:txBody>
      </p:sp>
      <p:sp>
        <p:nvSpPr>
          <p:cNvPr id="79" name="Google Shape;79;p23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About the Population</a:t>
            </a:r>
            <a:endParaRPr/>
          </a:p>
        </p:txBody>
      </p:sp>
      <p:sp>
        <p:nvSpPr>
          <p:cNvPr id="80" name="Google Shape;80;p23"/>
          <p:cNvSpPr txBox="1"/>
          <p:nvPr>
            <p:ph idx="2" type="body"/>
          </p:nvPr>
        </p:nvSpPr>
        <p:spPr>
          <a:xfrm>
            <a:off x="327050" y="2207500"/>
            <a:ext cx="4707300" cy="25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First question: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How are we dividing up the population into groups?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81" name="Google Shape;81;p23"/>
          <p:cNvSpPr/>
          <p:nvPr/>
        </p:nvSpPr>
        <p:spPr>
          <a:xfrm>
            <a:off x="5515300" y="2107650"/>
            <a:ext cx="4238400" cy="3314700"/>
          </a:xfrm>
          <a:prstGeom prst="roundRect">
            <a:avLst>
              <a:gd fmla="val 43443" name="adj"/>
            </a:avLst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ON WHAT</a:t>
            </a:r>
            <a:endParaRPr sz="31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DEMOGRAPHIC CHARACTERISTIC </a:t>
            </a:r>
            <a:r>
              <a:rPr lang="en-US" sz="31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DO WE FOCUS? AND HOW DO WE USE IT TO GROUP PEOPLE? </a:t>
            </a:r>
            <a:endParaRPr sz="17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2" name="Google Shape;82;p23"/>
          <p:cNvSpPr/>
          <p:nvPr/>
        </p:nvSpPr>
        <p:spPr>
          <a:xfrm rot="-830683">
            <a:off x="4953926" y="3272066"/>
            <a:ext cx="783564" cy="6464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3"/>
          <p:cNvSpPr txBox="1"/>
          <p:nvPr/>
        </p:nvSpPr>
        <p:spPr>
          <a:xfrm>
            <a:off x="432350" y="4904175"/>
            <a:ext cx="9558600" cy="21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Signika"/>
                <a:ea typeface="Signika"/>
                <a:cs typeface="Signika"/>
                <a:sym typeface="Signika"/>
              </a:rPr>
              <a:t>ONE EXAMPLE</a:t>
            </a:r>
            <a:endParaRPr b="1" sz="2800">
              <a:latin typeface="Signika"/>
              <a:ea typeface="Signika"/>
              <a:cs typeface="Signika"/>
              <a:sym typeface="Signika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Signika"/>
              <a:buChar char="●"/>
            </a:pPr>
            <a:r>
              <a:rPr lang="en-US" sz="2800">
                <a:latin typeface="Signika"/>
                <a:ea typeface="Signika"/>
                <a:cs typeface="Signika"/>
                <a:sym typeface="Signika"/>
              </a:rPr>
              <a:t>Demographic Characteristic:</a:t>
            </a:r>
            <a:r>
              <a:rPr b="1" lang="en-US" sz="2800">
                <a:latin typeface="Signika"/>
                <a:ea typeface="Signika"/>
                <a:cs typeface="Signika"/>
                <a:sym typeface="Signika"/>
              </a:rPr>
              <a:t>  	Age</a:t>
            </a:r>
            <a:endParaRPr b="1" sz="2800">
              <a:latin typeface="Signika"/>
              <a:ea typeface="Signika"/>
              <a:cs typeface="Signika"/>
              <a:sym typeface="Signik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Signika"/>
              <a:buChar char="●"/>
            </a:pPr>
            <a:r>
              <a:rPr lang="en-US" sz="2800">
                <a:latin typeface="Signika"/>
                <a:ea typeface="Signika"/>
                <a:cs typeface="Signika"/>
                <a:sym typeface="Signika"/>
              </a:rPr>
              <a:t>Groups we could compare: </a:t>
            </a:r>
            <a:r>
              <a:rPr b="1" lang="en-US" sz="2800">
                <a:latin typeface="Signika"/>
                <a:ea typeface="Signika"/>
                <a:cs typeface="Signika"/>
                <a:sym typeface="Signika"/>
              </a:rPr>
              <a:t>		* Americans between 18-29 </a:t>
            </a:r>
            <a:endParaRPr b="1" sz="2800">
              <a:latin typeface="Signika"/>
              <a:ea typeface="Signika"/>
              <a:cs typeface="Signika"/>
              <a:sym typeface="Signika"/>
            </a:endParaRPr>
          </a:p>
          <a:p>
            <a:pPr indent="457200" lvl="0" marL="45720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US" sz="2800">
                <a:latin typeface="Signika"/>
                <a:ea typeface="Signika"/>
                <a:cs typeface="Signika"/>
                <a:sym typeface="Signika"/>
              </a:rPr>
              <a:t>* Americans 60 and over</a:t>
            </a:r>
            <a:endParaRPr b="1" sz="2800"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type="title"/>
          </p:nvPr>
        </p:nvSpPr>
        <p:spPr>
          <a:xfrm>
            <a:off x="147175" y="196225"/>
            <a:ext cx="9843900" cy="13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DEMOGRAPHICS</a:t>
            </a:r>
            <a:endParaRPr/>
          </a:p>
        </p:txBody>
      </p:sp>
      <p:sp>
        <p:nvSpPr>
          <p:cNvPr id="89" name="Google Shape;89;p24"/>
          <p:cNvSpPr txBox="1"/>
          <p:nvPr>
            <p:ph idx="1" type="subTitle"/>
          </p:nvPr>
        </p:nvSpPr>
        <p:spPr>
          <a:xfrm>
            <a:off x="130825" y="954300"/>
            <a:ext cx="98766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About the Population</a:t>
            </a:r>
            <a:endParaRPr/>
          </a:p>
        </p:txBody>
      </p:sp>
      <p:sp>
        <p:nvSpPr>
          <p:cNvPr id="90" name="Google Shape;90;p24"/>
          <p:cNvSpPr/>
          <p:nvPr/>
        </p:nvSpPr>
        <p:spPr>
          <a:xfrm>
            <a:off x="4926150" y="4541500"/>
            <a:ext cx="4962000" cy="1186800"/>
          </a:xfrm>
          <a:prstGeom prst="roundRect">
            <a:avLst>
              <a:gd fmla="val 43443" name="adj"/>
            </a:avLst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IS IT A SIMPLE QUESTION </a:t>
            </a:r>
            <a:endParaRPr sz="29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OF</a:t>
            </a:r>
            <a:r>
              <a:rPr lang="en-US" sz="30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b="1" lang="en-US" sz="31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COUNTING?</a:t>
            </a:r>
            <a:endParaRPr sz="29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1" name="Google Shape;91;p24"/>
          <p:cNvSpPr/>
          <p:nvPr/>
        </p:nvSpPr>
        <p:spPr>
          <a:xfrm>
            <a:off x="4420480" y="4872249"/>
            <a:ext cx="783600" cy="646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4"/>
          <p:cNvSpPr txBox="1"/>
          <p:nvPr/>
        </p:nvSpPr>
        <p:spPr>
          <a:xfrm>
            <a:off x="319200" y="4394875"/>
            <a:ext cx="4220400" cy="15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"/>
              <a:buChar char="●"/>
            </a:pPr>
            <a:r>
              <a:rPr lang="en-US" sz="2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How many people are in each of these age groups?</a:t>
            </a:r>
            <a:endParaRPr sz="28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4"/>
          <p:cNvSpPr/>
          <p:nvPr/>
        </p:nvSpPr>
        <p:spPr>
          <a:xfrm>
            <a:off x="4926150" y="5943600"/>
            <a:ext cx="4962000" cy="1407000"/>
          </a:xfrm>
          <a:prstGeom prst="roundRect">
            <a:avLst>
              <a:gd fmla="val 43443" name="adj"/>
            </a:avLst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ARE WE LOOKING AT </a:t>
            </a:r>
            <a:r>
              <a:rPr b="1" lang="en-US" sz="30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CORRELATION</a:t>
            </a:r>
            <a:r>
              <a:rPr lang="en-US" sz="29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28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WITH ANOTHER FACTOR?</a:t>
            </a:r>
            <a:endParaRPr sz="28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4" name="Google Shape;94;p24"/>
          <p:cNvSpPr/>
          <p:nvPr/>
        </p:nvSpPr>
        <p:spPr>
          <a:xfrm>
            <a:off x="4420480" y="6243849"/>
            <a:ext cx="783600" cy="646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4"/>
          <p:cNvSpPr txBox="1"/>
          <p:nvPr/>
        </p:nvSpPr>
        <p:spPr>
          <a:xfrm>
            <a:off x="279950" y="1856175"/>
            <a:ext cx="9558600" cy="21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Signika"/>
                <a:ea typeface="Signika"/>
                <a:cs typeface="Signika"/>
                <a:sym typeface="Signika"/>
              </a:rPr>
              <a:t>ONE EXAMPLE</a:t>
            </a:r>
            <a:endParaRPr b="1" sz="2800">
              <a:latin typeface="Signika"/>
              <a:ea typeface="Signika"/>
              <a:cs typeface="Signika"/>
              <a:sym typeface="Signika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Signika"/>
              <a:buChar char="●"/>
            </a:pPr>
            <a:r>
              <a:rPr lang="en-US" sz="2800">
                <a:latin typeface="Signika"/>
                <a:ea typeface="Signika"/>
                <a:cs typeface="Signika"/>
                <a:sym typeface="Signika"/>
              </a:rPr>
              <a:t>Demographic Characteristic:</a:t>
            </a:r>
            <a:r>
              <a:rPr b="1" lang="en-US" sz="2800">
                <a:latin typeface="Signika"/>
                <a:ea typeface="Signika"/>
                <a:cs typeface="Signika"/>
                <a:sym typeface="Signika"/>
              </a:rPr>
              <a:t>  	Age</a:t>
            </a:r>
            <a:endParaRPr b="1" sz="2800">
              <a:latin typeface="Signika"/>
              <a:ea typeface="Signika"/>
              <a:cs typeface="Signika"/>
              <a:sym typeface="Signik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Signika"/>
              <a:buChar char="●"/>
            </a:pPr>
            <a:r>
              <a:rPr lang="en-US" sz="2800">
                <a:latin typeface="Signika"/>
                <a:ea typeface="Signika"/>
                <a:cs typeface="Signika"/>
                <a:sym typeface="Signika"/>
              </a:rPr>
              <a:t>Groups we could compare: </a:t>
            </a:r>
            <a:r>
              <a:rPr b="1" lang="en-US" sz="2800">
                <a:latin typeface="Signika"/>
                <a:ea typeface="Signika"/>
                <a:cs typeface="Signika"/>
                <a:sym typeface="Signika"/>
              </a:rPr>
              <a:t>		* Americans between 18-29 </a:t>
            </a:r>
            <a:endParaRPr b="1" sz="2800">
              <a:latin typeface="Signika"/>
              <a:ea typeface="Signika"/>
              <a:cs typeface="Signika"/>
              <a:sym typeface="Signika"/>
            </a:endParaRPr>
          </a:p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Signika"/>
                <a:ea typeface="Signika"/>
                <a:cs typeface="Signika"/>
                <a:sym typeface="Signika"/>
              </a:rPr>
              <a:t>* Americans 60 and over</a:t>
            </a:r>
            <a:endParaRPr b="1" sz="2800">
              <a:latin typeface="Signika"/>
              <a:ea typeface="Signika"/>
              <a:cs typeface="Signika"/>
              <a:sym typeface="Signika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"/>
              <a:buAutoNum type="arabicPeriod" startAt="2"/>
            </a:pPr>
            <a:r>
              <a:rPr lang="en-US" sz="2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What do we want to know about those groups?</a:t>
            </a:r>
            <a:endParaRPr b="1" sz="28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6" name="Google Shape;96;p24"/>
          <p:cNvSpPr txBox="1"/>
          <p:nvPr/>
        </p:nvSpPr>
        <p:spPr>
          <a:xfrm>
            <a:off x="304800" y="5867400"/>
            <a:ext cx="3776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"/>
              <a:buChar char="●"/>
            </a:pPr>
            <a:r>
              <a:rPr lang="en-US" sz="2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How likely was each age group to vote?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225" y="6557175"/>
            <a:ext cx="10160100" cy="1062900"/>
          </a:xfrm>
          <a:prstGeom prst="rect">
            <a:avLst/>
          </a:prstGeom>
          <a:solidFill>
            <a:srgbClr val="C27BA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Signika"/>
                <a:ea typeface="Signika"/>
                <a:cs typeface="Signika"/>
                <a:sym typeface="Signika"/>
              </a:rPr>
              <a:t>QUESTIONS:</a:t>
            </a:r>
            <a:r>
              <a:rPr lang="en-US" sz="2400">
                <a:latin typeface="Signika"/>
                <a:ea typeface="Signika"/>
                <a:cs typeface="Signika"/>
                <a:sym typeface="Signika"/>
              </a:rPr>
              <a:t>	</a:t>
            </a:r>
            <a:endParaRPr sz="24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2287800" y="6557175"/>
            <a:ext cx="7872300" cy="10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gnika"/>
              <a:buChar char="●"/>
            </a:pPr>
            <a:r>
              <a:rPr lang="en-US" sz="24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Which age group votes more? Why do you think that is?</a:t>
            </a:r>
            <a:endParaRPr sz="24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gnika"/>
              <a:buChar char="●"/>
            </a:pPr>
            <a:r>
              <a:rPr lang="en-US" sz="24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What trends and patterns do you notice over time?</a:t>
            </a:r>
            <a:endParaRPr/>
          </a:p>
        </p:txBody>
      </p:sp>
      <p:pic>
        <p:nvPicPr>
          <p:cNvPr id="103" name="Google Shape;103;p25"/>
          <p:cNvPicPr preferRelativeResize="0"/>
          <p:nvPr/>
        </p:nvPicPr>
        <p:blipFill rotWithShape="1">
          <a:blip r:embed="rId3">
            <a:alphaModFix/>
          </a:blip>
          <a:srcRect b="0" l="0" r="0" t="16296"/>
          <a:stretch/>
        </p:blipFill>
        <p:spPr>
          <a:xfrm>
            <a:off x="0" y="1152900"/>
            <a:ext cx="10160000" cy="540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5"/>
          <p:cNvSpPr txBox="1"/>
          <p:nvPr>
            <p:ph type="title"/>
          </p:nvPr>
        </p:nvSpPr>
        <p:spPr>
          <a:xfrm>
            <a:off x="225" y="112200"/>
            <a:ext cx="10160100" cy="10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lfa Slab One"/>
                <a:ea typeface="Alfa Slab One"/>
                <a:cs typeface="Alfa Slab One"/>
                <a:sym typeface="Alfa Slab One"/>
              </a:rPr>
              <a:t>U.S. Citizens: Age &amp; Voter Turnout</a:t>
            </a:r>
            <a:r>
              <a:rPr lang="en-US" sz="4888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endParaRPr sz="4888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D9FC">
            <a:alpha val="98080"/>
          </a:srgbClr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5441950" y="304175"/>
            <a:ext cx="4335900" cy="9888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THE CENSUS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latin typeface="Signika"/>
                <a:ea typeface="Signika"/>
                <a:cs typeface="Signika"/>
                <a:sym typeface="Signika"/>
              </a:rPr>
              <a:t>Can </a:t>
            </a:r>
            <a:r>
              <a:rPr b="1" i="1" lang="en-US" sz="3000" u="sng">
                <a:solidFill>
                  <a:schemeClr val="hlink"/>
                </a:solidFill>
                <a:latin typeface="Signika"/>
                <a:ea typeface="Signika"/>
                <a:cs typeface="Signika"/>
                <a:sym typeface="Signika"/>
                <a:hlinkClick r:id="rId3"/>
              </a:rPr>
              <a:t>numbers</a:t>
            </a:r>
            <a:r>
              <a:rPr b="1" i="1" lang="en-US" sz="3000">
                <a:latin typeface="Signika"/>
                <a:ea typeface="Signika"/>
                <a:cs typeface="Signika"/>
                <a:sym typeface="Signika"/>
              </a:rPr>
              <a:t> tell a story?</a:t>
            </a:r>
            <a:endParaRPr b="1" i="1" sz="4066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aphicFrame>
        <p:nvGraphicFramePr>
          <p:cNvPr id="110" name="Google Shape;110;p26"/>
          <p:cNvGraphicFramePr/>
          <p:nvPr/>
        </p:nvGraphicFramePr>
        <p:xfrm>
          <a:off x="411100" y="50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{15B1EE58-1C2B-4356-AB31-D23D17304B74}</a:tableStyleId>
              </a:tblPr>
              <a:tblGrid>
                <a:gridCol w="806250"/>
                <a:gridCol w="1827600"/>
                <a:gridCol w="1780025"/>
              </a:tblGrid>
              <a:tr h="579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YEAR</a:t>
                      </a:r>
                      <a:endParaRPr b="1"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POPULATION</a:t>
                      </a:r>
                      <a:endParaRPr b="1"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%</a:t>
                      </a:r>
                      <a:r>
                        <a:rPr b="1"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 INCREASE</a:t>
                      </a:r>
                      <a:endParaRPr b="1"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2020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   331,449,281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7.4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2010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 308,745,538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9.7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2000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 281,421,906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13.2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1990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 248,709,873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9.8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1980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 226,542,199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11.4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1970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 203,302,031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13.4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1960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 179,323,175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18.5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1950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 151,325,798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14.5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1940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 132,164,569    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7.3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1930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 123,202,624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16.2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1920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 106,021,537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15.0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1910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   92,228,496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21.0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1900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   76,212,168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21.0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1890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     62,979,766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25.5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1" name="Google Shape;111;p26"/>
          <p:cNvGraphicFramePr/>
          <p:nvPr/>
        </p:nvGraphicFramePr>
        <p:xfrm>
          <a:off x="5525850" y="182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{15B1EE58-1C2B-4356-AB31-D23D17304B74}</a:tableStyleId>
              </a:tblPr>
              <a:tblGrid>
                <a:gridCol w="888675"/>
                <a:gridCol w="1791050"/>
                <a:gridCol w="1572300"/>
              </a:tblGrid>
              <a:tr h="52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YEAR</a:t>
                      </a:r>
                      <a:endParaRPr b="1"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POPULATION</a:t>
                      </a:r>
                      <a:endParaRPr b="1"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% </a:t>
                      </a:r>
                      <a:r>
                        <a:rPr b="1"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INCREASE</a:t>
                      </a:r>
                      <a:endParaRPr b="1"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1880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  50,189,209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30.2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7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1870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  38,558,371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22.6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1860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  31,443,321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35.6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1850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  23,191,876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35.9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1840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  17,063,353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32.7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6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1830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  12,860,702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33.4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9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1820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    9,638,453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33.1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1810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    7,239,881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36.4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0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1800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    5,308,483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35.1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1790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Signika"/>
                          <a:ea typeface="Signika"/>
                          <a:cs typeface="Signika"/>
                          <a:sym typeface="Signika"/>
                        </a:rPr>
                        <a:t>      3,929,214</a:t>
                      </a:r>
                      <a:endParaRPr sz="2000">
                        <a:solidFill>
                          <a:srgbClr val="000000"/>
                        </a:solidFill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Signika"/>
                        <a:ea typeface="Signika"/>
                        <a:cs typeface="Signika"/>
                        <a:sym typeface="Signika"/>
                      </a:endParaRPr>
                    </a:p>
                  </a:txBody>
                  <a:tcPr marT="28575" marB="2857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609600" y="203200"/>
            <a:ext cx="9015600" cy="15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u="sng">
                <a:latin typeface="Alfa Slab One"/>
                <a:ea typeface="Alfa Slab One"/>
                <a:cs typeface="Alfa Slab One"/>
                <a:sym typeface="Alfa Slab One"/>
              </a:rPr>
              <a:t>DEMOGRAPHICS</a:t>
            </a:r>
            <a:endParaRPr sz="3500" u="sng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marR="0" rtl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533">
                <a:latin typeface="Alfa Slab One"/>
                <a:ea typeface="Alfa Slab One"/>
                <a:cs typeface="Alfa Slab One"/>
                <a:sym typeface="Alfa Slab One"/>
              </a:rPr>
              <a:t>How is America Changing?</a:t>
            </a:r>
            <a:endParaRPr i="1" sz="4533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330200" y="1673100"/>
            <a:ext cx="5944800" cy="16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Can you name some ways that the population of the United States is changing demographically?</a:t>
            </a:r>
            <a:endParaRPr sz="22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190500" lvl="0" marL="381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ignika"/>
              <a:buChar char="●"/>
            </a:pPr>
            <a:r>
              <a:rPr lang="en-US" sz="22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Age</a:t>
            </a:r>
            <a:endParaRPr sz="22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190500" lvl="0" marL="381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ignika"/>
              <a:buChar char="●"/>
            </a:pPr>
            <a:r>
              <a:rPr lang="en-US" sz="220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Race and ethnicity</a:t>
            </a:r>
            <a:endParaRPr sz="22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190500" lvl="0" marL="3810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Signika"/>
              <a:buChar char="●"/>
            </a:pPr>
            <a:r>
              <a:rPr lang="en-US" sz="2200">
                <a:latin typeface="Signika"/>
                <a:ea typeface="Signika"/>
                <a:cs typeface="Signika"/>
                <a:sym typeface="Signika"/>
              </a:rPr>
              <a:t>Another factor?</a:t>
            </a:r>
            <a:endParaRPr sz="2666" u="sng">
              <a:solidFill>
                <a:srgbClr val="0000FF"/>
              </a:solidFill>
              <a:latin typeface="Signika"/>
              <a:ea typeface="Signika"/>
              <a:cs typeface="Signika"/>
              <a:sym typeface="Signika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pic>
        <p:nvPicPr>
          <p:cNvPr id="118" name="Google Shape;118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722328"/>
            <a:ext cx="10160001" cy="389767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6275000" y="1718200"/>
            <a:ext cx="3469800" cy="1939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veat Brush"/>
                <a:ea typeface="Caveat Brush"/>
                <a:cs typeface="Caveat Brush"/>
                <a:sym typeface="Caveat Brush"/>
              </a:rPr>
              <a:t>GUESS </a:t>
            </a:r>
            <a:r>
              <a:rPr lang="en-US" sz="2400">
                <a:latin typeface="Caveat Brush"/>
                <a:ea typeface="Caveat Brush"/>
                <a:cs typeface="Caveat Brush"/>
                <a:sym typeface="Caveat Brush"/>
              </a:rPr>
              <a:t>HOW MANY PEOPLE LIVE IN THE USA!</a:t>
            </a:r>
            <a:endParaRPr sz="24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>
                <a:latin typeface="Caveat Brush"/>
                <a:ea typeface="Caveat Brush"/>
                <a:cs typeface="Caveat Brush"/>
                <a:sym typeface="Caveat Brush"/>
              </a:rPr>
              <a:t>THEN CHECK YOUR ANSWER ON</a:t>
            </a:r>
            <a:r>
              <a:rPr b="1" lang="en-US" sz="2400">
                <a:latin typeface="Caveat Brush"/>
                <a:ea typeface="Caveat Brush"/>
                <a:cs typeface="Caveat Brush"/>
                <a:sym typeface="Caveat Brush"/>
              </a:rPr>
              <a:t> CENSUS.GOV/POPCLOCK</a:t>
            </a:r>
            <a:endParaRPr b="1" sz="24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S Population by Age Group 1 - Mercer Capital" id="124" name="Google Shape;1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30312"/>
            <a:ext cx="10160000" cy="451809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28"/>
          <p:cNvSpPr txBox="1"/>
          <p:nvPr/>
        </p:nvSpPr>
        <p:spPr>
          <a:xfrm>
            <a:off x="13950" y="23125"/>
            <a:ext cx="102312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8"/>
          <p:cNvSpPr txBox="1"/>
          <p:nvPr>
            <p:ph type="title"/>
          </p:nvPr>
        </p:nvSpPr>
        <p:spPr>
          <a:xfrm>
            <a:off x="609600" y="203200"/>
            <a:ext cx="9015600" cy="15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u="sng">
                <a:latin typeface="Alfa Slab One"/>
                <a:ea typeface="Alfa Slab One"/>
                <a:cs typeface="Alfa Slab One"/>
                <a:sym typeface="Alfa Slab One"/>
              </a:rPr>
              <a:t>DEMOGRAPHICS</a:t>
            </a:r>
            <a:endParaRPr sz="3500" u="sng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marR="0" rtl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533">
                <a:latin typeface="Alfa Slab One"/>
                <a:ea typeface="Alfa Slab One"/>
                <a:cs typeface="Alfa Slab One"/>
                <a:sym typeface="Alfa Slab One"/>
              </a:rPr>
              <a:t>How is America Changing?</a:t>
            </a:r>
            <a:endParaRPr i="1" sz="4533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0" y="6248400"/>
            <a:ext cx="10160100" cy="13716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Signika"/>
                <a:ea typeface="Signika"/>
                <a:cs typeface="Signika"/>
                <a:sym typeface="Signika"/>
              </a:rPr>
              <a:t>BIG TREND: </a:t>
            </a:r>
            <a:endParaRPr b="1" sz="3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Signika"/>
                <a:ea typeface="Signika"/>
                <a:cs typeface="Signika"/>
                <a:sym typeface="Signika"/>
              </a:rPr>
              <a:t>We’re getting </a:t>
            </a:r>
            <a:r>
              <a:rPr b="1" lang="en-US" sz="3000">
                <a:latin typeface="Signika"/>
                <a:ea typeface="Signika"/>
                <a:cs typeface="Signika"/>
                <a:sym typeface="Signika"/>
              </a:rPr>
              <a:t>older.</a:t>
            </a:r>
            <a:endParaRPr b="1" sz="3000"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526C19D6CEB842BAE52E382A9837FB" ma:contentTypeVersion="10" ma:contentTypeDescription="Create a new document." ma:contentTypeScope="" ma:versionID="51f5209d560fdc4e441e96545263e97f">
  <xsd:schema xmlns:xsd="http://www.w3.org/2001/XMLSchema" xmlns:xs="http://www.w3.org/2001/XMLSchema" xmlns:p="http://schemas.microsoft.com/office/2006/metadata/properties" xmlns:ns2="df3412ef-948d-46d4-8bd7-a2ed407af709" xmlns:ns3="0a4b1ca4-3d96-49b5-a972-3784b7409a50" targetNamespace="http://schemas.microsoft.com/office/2006/metadata/properties" ma:root="true" ma:fieldsID="b6f657ccddcecd9aff29db01f300dd7e" ns2:_="" ns3:_="">
    <xsd:import namespace="df3412ef-948d-46d4-8bd7-a2ed407af709"/>
    <xsd:import namespace="0a4b1ca4-3d96-49b5-a972-3784b7409a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412ef-948d-46d4-8bd7-a2ed407af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d038b50-52dc-447d-ac2e-a29bd036c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b1ca4-3d96-49b5-a972-3784b7409a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5e4f40-e94b-4d8a-a6fa-e31f62c6e814}" ma:internalName="TaxCatchAll" ma:showField="CatchAllData" ma:web="0a4b1ca4-3d96-49b5-a972-3784b7409a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3412ef-948d-46d4-8bd7-a2ed407af709">
      <Terms xmlns="http://schemas.microsoft.com/office/infopath/2007/PartnerControls"/>
    </lcf76f155ced4ddcb4097134ff3c332f>
    <TaxCatchAll xmlns="0a4b1ca4-3d96-49b5-a972-3784b7409a50" xsi:nil="true"/>
  </documentManagement>
</p:properties>
</file>

<file path=customXml/itemProps1.xml><?xml version="1.0" encoding="utf-8"?>
<ds:datastoreItem xmlns:ds="http://schemas.openxmlformats.org/officeDocument/2006/customXml" ds:itemID="{2D0DD3E2-CBD4-4103-A88D-BF4C315237D7}"/>
</file>

<file path=customXml/itemProps2.xml><?xml version="1.0" encoding="utf-8"?>
<ds:datastoreItem xmlns:ds="http://schemas.openxmlformats.org/officeDocument/2006/customXml" ds:itemID="{E4DA0BA2-CC43-4293-B34E-90ED9A41B4CD}"/>
</file>

<file path=customXml/itemProps3.xml><?xml version="1.0" encoding="utf-8"?>
<ds:datastoreItem xmlns:ds="http://schemas.openxmlformats.org/officeDocument/2006/customXml" ds:itemID="{DD697FA4-C3BE-42DD-8B20-82B6C03A1CC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0x010100D3526C19D6CEB842BAE52E382A9837FB</vt:lpwstr>
  </property>
</Properties>
</file>