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7620000" cx="10160000"/>
  <p:notesSz cx="7620000" cy="10160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Signika"/>
      <p:regular r:id="rId26"/>
      <p:bold r:id="rId27"/>
    </p:embeddedFont>
    <p:embeddedFont>
      <p:font typeface="Arial Narrow"/>
      <p:regular r:id="rId28"/>
      <p:bold r:id="rId29"/>
      <p:italic r:id="rId30"/>
      <p:boldItalic r:id="rId31"/>
    </p:embeddedFont>
    <p:embeddedFont>
      <p:font typeface="Arial Black"/>
      <p:regular r:id="rId32"/>
    </p:embeddedFont>
    <p:embeddedFont>
      <p:font typeface="Caveat Brush"/>
      <p:regular r:id="rId33"/>
    </p:embeddedFont>
    <p:embeddedFont>
      <p:font typeface="Alfa Slab One"/>
      <p:regular r:id="rId34"/>
    </p:embeddedFont>
    <p:embeddedFont>
      <p:font typeface="Spicy Rice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Signika-regular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font" Target="fonts/AlfaSlabOne-regular.fntdata"/><Relationship Id="rId25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33" Type="http://schemas.openxmlformats.org/officeDocument/2006/relationships/font" Target="fonts/CaveatBrush-regular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customXml" Target="../customXml/item3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29" Type="http://schemas.openxmlformats.org/officeDocument/2006/relationships/font" Target="fonts/ArialNarrow-bold.fntdata"/><Relationship Id="rId16" Type="http://schemas.openxmlformats.org/officeDocument/2006/relationships/slide" Target="slides/slide11.xml"/><Relationship Id="rId24" Type="http://schemas.openxmlformats.org/officeDocument/2006/relationships/font" Target="fonts/ProximaNova-italic.fntdata"/><Relationship Id="rId1" Type="http://schemas.openxmlformats.org/officeDocument/2006/relationships/theme" Target="theme/theme3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ArialBlack-regular.fntdata"/><Relationship Id="rId37" Type="http://schemas.openxmlformats.org/officeDocument/2006/relationships/customXml" Target="../customXml/item2.xml"/><Relationship Id="rId23" Type="http://schemas.openxmlformats.org/officeDocument/2006/relationships/font" Target="fonts/ProximaNova-bold.fntdata"/><Relationship Id="rId28" Type="http://schemas.openxmlformats.org/officeDocument/2006/relationships/font" Target="fonts/ArialNarrow-regular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customXml" Target="../customXml/item1.xml"/><Relationship Id="rId31" Type="http://schemas.openxmlformats.org/officeDocument/2006/relationships/font" Target="fonts/ArialNarrow-boldItalic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font" Target="fonts/ProximaNova-regular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7" Type="http://schemas.openxmlformats.org/officeDocument/2006/relationships/font" Target="fonts/Signika-bold.fntdata"/><Relationship Id="rId30" Type="http://schemas.openxmlformats.org/officeDocument/2006/relationships/font" Target="fonts/ArialNarrow-italic.fntdata"/><Relationship Id="rId35" Type="http://schemas.openxmlformats.org/officeDocument/2006/relationships/font" Target="fonts/SpicyRice-regular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88c3a51d3_7_5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88c3a51d3_7_5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61dbd18cb_0_360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61dbd18cb_0_36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61dbd18cb_0_367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61dbd18cb_0_36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61dbd18cb_0_373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61dbd18cb_0_37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61dbd18cb_0_379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61dbd18cb_0_37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61dbd18cb_0_386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61dbd18cb_0_386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61dbd18cb_0_393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61dbd18cb_0_39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61dbd18cb_0_399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61dbd18cb_0_39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88c3a51d3_7_11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88c3a51d3_7_11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003b4ea4f_2_26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003b4ea4f_2_26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003b4ea4f_2_33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003b4ea4f_2_3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003b4ea4f_2_44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003b4ea4f_2_44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61dbd18cb_0_319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61dbd18cb_0_31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61dbd18cb_0_332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61dbd18cb_0_33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61dbd18cb_0_346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61dbd18cb_0_346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ba285a8_2_0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ba285a8_2_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Subtitle/Half Text" type="blank">
  <p:cSld name="BLANK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000" u="sng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327050" y="2207500"/>
            <a:ext cx="4513200" cy="51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Signika"/>
              <a:buChar char="●"/>
              <a:defRPr sz="3000">
                <a:latin typeface="Signika"/>
                <a:ea typeface="Signika"/>
                <a:cs typeface="Signika"/>
                <a:sym typeface="Signika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Signika"/>
              <a:buChar char="○"/>
              <a:defRPr sz="3000">
                <a:latin typeface="Signika"/>
                <a:ea typeface="Signika"/>
                <a:cs typeface="Signika"/>
                <a:sym typeface="Signika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Signika"/>
              <a:buChar char="■"/>
              <a:defRPr sz="3000">
                <a:latin typeface="Signika"/>
                <a:ea typeface="Signika"/>
                <a:cs typeface="Signika"/>
                <a:sym typeface="Signika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/>
          <p:nvPr>
            <p:ph type="ctrTitle"/>
          </p:nvPr>
        </p:nvSpPr>
        <p:spPr>
          <a:xfrm>
            <a:off x="914400" y="3048000"/>
            <a:ext cx="8331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32" name="Google Shape;32;p11"/>
          <p:cNvSpPr txBox="1"/>
          <p:nvPr>
            <p:ph idx="1" type="subTitle"/>
          </p:nvPr>
        </p:nvSpPr>
        <p:spPr>
          <a:xfrm>
            <a:off x="1828800" y="4572000"/>
            <a:ext cx="650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3">
  <p:cSld name="BLANK_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Subtitle/Half Text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000" u="sng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327050" y="2207500"/>
            <a:ext cx="4513200" cy="51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Signika"/>
              <a:buChar char="●"/>
              <a:defRPr sz="3000">
                <a:latin typeface="Signika"/>
                <a:ea typeface="Signika"/>
                <a:cs typeface="Signika"/>
                <a:sym typeface="Signika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Signika"/>
              <a:buChar char="○"/>
              <a:defRPr sz="3000">
                <a:latin typeface="Signika"/>
                <a:ea typeface="Signika"/>
                <a:cs typeface="Signika"/>
                <a:sym typeface="Signika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Signika"/>
              <a:buChar char="■"/>
              <a:defRPr sz="3000">
                <a:latin typeface="Signika"/>
                <a:ea typeface="Signika"/>
                <a:cs typeface="Signika"/>
                <a:sym typeface="Signika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Topic" type="title">
  <p:cSld name="TITLE">
    <p:bg>
      <p:bgPr>
        <a:solidFill>
          <a:srgbClr val="4A86E8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/>
        </p:nvSpPr>
        <p:spPr>
          <a:xfrm>
            <a:off x="9267772" y="6769717"/>
            <a:ext cx="589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0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" name="Google Shape;42;p15"/>
          <p:cNvSpPr txBox="1"/>
          <p:nvPr/>
        </p:nvSpPr>
        <p:spPr>
          <a:xfrm>
            <a:off x="2228312" y="6186665"/>
            <a:ext cx="72942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3" name="Google Shape;43;p15"/>
          <p:cNvSpPr txBox="1"/>
          <p:nvPr/>
        </p:nvSpPr>
        <p:spPr>
          <a:xfrm>
            <a:off x="4312633" y="5684415"/>
            <a:ext cx="52599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304800" y="304800"/>
            <a:ext cx="9550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Alfa Slab One"/>
              <a:buChar char="●"/>
              <a:defRPr sz="5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 rtl="0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 rt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 rtl="0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 rtl="0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 rt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 rtl="0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 rtl="0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304800" y="1828800"/>
            <a:ext cx="95505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933" lvl="0" marL="457200" rtl="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 rtl="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 rtl="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 rtl="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 rtl="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 rtl="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 rtl="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 rtl="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 rtl="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idx="1" type="body"/>
          </p:nvPr>
        </p:nvSpPr>
        <p:spPr>
          <a:xfrm>
            <a:off x="304800" y="2203650"/>
            <a:ext cx="4470300" cy="51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►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●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87350" lvl="2" marL="13716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○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87350" lvl="3" marL="18288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●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87350" lvl="4" marL="22860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○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87350" lvl="5" marL="27432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■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87350" lvl="6" marL="32004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●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87350" lvl="7" marL="36576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○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87350" lvl="8" marL="41148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■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9" name="Google Shape;49;p17"/>
          <p:cNvSpPr txBox="1"/>
          <p:nvPr/>
        </p:nvSpPr>
        <p:spPr>
          <a:xfrm>
            <a:off x="568300" y="1083625"/>
            <a:ext cx="89307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0" name="Google Shape;50;p17"/>
          <p:cNvSpPr txBox="1"/>
          <p:nvPr/>
        </p:nvSpPr>
        <p:spPr>
          <a:xfrm>
            <a:off x="382750" y="301550"/>
            <a:ext cx="94725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 u="sng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1" name="Google Shape;51;p17"/>
          <p:cNvSpPr txBox="1"/>
          <p:nvPr>
            <p:ph idx="2" type="body"/>
          </p:nvPr>
        </p:nvSpPr>
        <p:spPr>
          <a:xfrm>
            <a:off x="5028700" y="2087675"/>
            <a:ext cx="4470300" cy="49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933" lvl="0" marL="4572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●"/>
              <a:defRPr sz="2666">
                <a:latin typeface="Signika"/>
                <a:ea typeface="Signika"/>
                <a:cs typeface="Signika"/>
                <a:sym typeface="Signika"/>
              </a:defRPr>
            </a:lvl1pPr>
            <a:lvl2pPr indent="-397933" lvl="1" marL="9144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○"/>
              <a:defRPr sz="2666">
                <a:latin typeface="Signika"/>
                <a:ea typeface="Signika"/>
                <a:cs typeface="Signika"/>
                <a:sym typeface="Signika"/>
              </a:defRPr>
            </a:lvl2pPr>
            <a:lvl3pPr indent="-397933" lvl="2" marL="13716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■"/>
              <a:defRPr sz="2666">
                <a:latin typeface="Signika"/>
                <a:ea typeface="Signika"/>
                <a:cs typeface="Signika"/>
                <a:sym typeface="Signika"/>
              </a:defRPr>
            </a:lvl3pPr>
            <a:lvl4pPr indent="-397933" lvl="3" marL="18288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●"/>
              <a:defRPr sz="2666">
                <a:latin typeface="Signika"/>
                <a:ea typeface="Signika"/>
                <a:cs typeface="Signika"/>
                <a:sym typeface="Signika"/>
              </a:defRPr>
            </a:lvl4pPr>
            <a:lvl5pPr indent="-397933" lvl="4" marL="22860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○"/>
              <a:defRPr sz="2666">
                <a:latin typeface="Signika"/>
                <a:ea typeface="Signika"/>
                <a:cs typeface="Signika"/>
                <a:sym typeface="Signika"/>
              </a:defRPr>
            </a:lvl5pPr>
            <a:lvl6pPr indent="-397933" lvl="5" marL="27432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■"/>
              <a:defRPr sz="2666">
                <a:latin typeface="Signika"/>
                <a:ea typeface="Signika"/>
                <a:cs typeface="Signika"/>
                <a:sym typeface="Signika"/>
              </a:defRPr>
            </a:lvl6pPr>
            <a:lvl7pPr indent="-397933" lvl="6" marL="32004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●"/>
              <a:defRPr sz="2666">
                <a:latin typeface="Signika"/>
                <a:ea typeface="Signika"/>
                <a:cs typeface="Signika"/>
                <a:sym typeface="Signika"/>
              </a:defRPr>
            </a:lvl7pPr>
            <a:lvl8pPr indent="-397933" lvl="7" marL="36576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○"/>
              <a:defRPr sz="2666">
                <a:latin typeface="Signika"/>
                <a:ea typeface="Signika"/>
                <a:cs typeface="Signika"/>
                <a:sym typeface="Signika"/>
              </a:defRPr>
            </a:lvl8pPr>
            <a:lvl9pPr indent="-397933" lvl="8" marL="41148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■"/>
              <a:defRPr sz="2666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mage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/>
        </p:nvSpPr>
        <p:spPr>
          <a:xfrm>
            <a:off x="661150" y="371150"/>
            <a:ext cx="88377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ctrTitle"/>
          </p:nvPr>
        </p:nvSpPr>
        <p:spPr>
          <a:xfrm>
            <a:off x="914400" y="3048000"/>
            <a:ext cx="8331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Alfa Slab One"/>
              <a:buChar char="●"/>
              <a:defRPr sz="48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56" name="Google Shape;56;p19"/>
          <p:cNvSpPr txBox="1"/>
          <p:nvPr>
            <p:ph idx="1" type="subTitle"/>
          </p:nvPr>
        </p:nvSpPr>
        <p:spPr>
          <a:xfrm>
            <a:off x="1828800" y="4572000"/>
            <a:ext cx="650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Font typeface="Alfa Slab One"/>
              <a:buChar char="●"/>
              <a:defRPr sz="32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/>
          <p:nvPr>
            <p:ph type="ctrTitle"/>
          </p:nvPr>
        </p:nvSpPr>
        <p:spPr>
          <a:xfrm>
            <a:off x="914400" y="3048000"/>
            <a:ext cx="8331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59" name="Google Shape;59;p20"/>
          <p:cNvSpPr txBox="1"/>
          <p:nvPr>
            <p:ph idx="1" type="subTitle"/>
          </p:nvPr>
        </p:nvSpPr>
        <p:spPr>
          <a:xfrm>
            <a:off x="1828800" y="4572000"/>
            <a:ext cx="650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">
  <p:cSld name="BLANK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Topic" type="title">
  <p:cSld name="TITLE">
    <p:bg>
      <p:bgPr>
        <a:solidFill>
          <a:srgbClr val="4A86E8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2">
  <p:cSld name="BLANK_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04800" y="304800"/>
            <a:ext cx="9550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Alfa Slab One"/>
              <a:buChar char="●"/>
              <a:defRPr sz="5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 rtl="0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 rt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 rtl="0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 rtl="0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 rt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 rtl="0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 rtl="0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04800" y="1828800"/>
            <a:ext cx="95505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933" lvl="0" marL="457200" rtl="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 rtl="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 rtl="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 rtl="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 rtl="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 rtl="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 rtl="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 rtl="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 rtl="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idx="1" type="body"/>
          </p:nvPr>
        </p:nvSpPr>
        <p:spPr>
          <a:xfrm>
            <a:off x="304800" y="2203650"/>
            <a:ext cx="4470300" cy="51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►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●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87350" lvl="2" marL="13716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○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87350" lvl="3" marL="18288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●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87350" lvl="4" marL="22860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○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87350" lvl="5" marL="27432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■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87350" lvl="6" marL="32004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●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87350" lvl="7" marL="36576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○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87350" lvl="8" marL="41148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■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7" name="Google Shape;17;p5"/>
          <p:cNvSpPr txBox="1"/>
          <p:nvPr/>
        </p:nvSpPr>
        <p:spPr>
          <a:xfrm>
            <a:off x="568300" y="1083625"/>
            <a:ext cx="89307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8" name="Google Shape;18;p5"/>
          <p:cNvSpPr txBox="1"/>
          <p:nvPr/>
        </p:nvSpPr>
        <p:spPr>
          <a:xfrm>
            <a:off x="382750" y="301550"/>
            <a:ext cx="94725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 u="sng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5028700" y="2087675"/>
            <a:ext cx="4470300" cy="49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933" lvl="0" marL="4572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●"/>
              <a:defRPr sz="2666">
                <a:latin typeface="Signika"/>
                <a:ea typeface="Signika"/>
                <a:cs typeface="Signika"/>
                <a:sym typeface="Signika"/>
              </a:defRPr>
            </a:lvl1pPr>
            <a:lvl2pPr indent="-397933" lvl="1" marL="9144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○"/>
              <a:defRPr sz="2666">
                <a:latin typeface="Signika"/>
                <a:ea typeface="Signika"/>
                <a:cs typeface="Signika"/>
                <a:sym typeface="Signika"/>
              </a:defRPr>
            </a:lvl2pPr>
            <a:lvl3pPr indent="-397933" lvl="2" marL="13716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■"/>
              <a:defRPr sz="2666">
                <a:latin typeface="Signika"/>
                <a:ea typeface="Signika"/>
                <a:cs typeface="Signika"/>
                <a:sym typeface="Signika"/>
              </a:defRPr>
            </a:lvl3pPr>
            <a:lvl4pPr indent="-397933" lvl="3" marL="18288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●"/>
              <a:defRPr sz="2666">
                <a:latin typeface="Signika"/>
                <a:ea typeface="Signika"/>
                <a:cs typeface="Signika"/>
                <a:sym typeface="Signika"/>
              </a:defRPr>
            </a:lvl4pPr>
            <a:lvl5pPr indent="-397933" lvl="4" marL="22860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○"/>
              <a:defRPr sz="2666">
                <a:latin typeface="Signika"/>
                <a:ea typeface="Signika"/>
                <a:cs typeface="Signika"/>
                <a:sym typeface="Signika"/>
              </a:defRPr>
            </a:lvl5pPr>
            <a:lvl6pPr indent="-397933" lvl="5" marL="27432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■"/>
              <a:defRPr sz="2666">
                <a:latin typeface="Signika"/>
                <a:ea typeface="Signika"/>
                <a:cs typeface="Signika"/>
                <a:sym typeface="Signika"/>
              </a:defRPr>
            </a:lvl6pPr>
            <a:lvl7pPr indent="-397933" lvl="6" marL="32004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●"/>
              <a:defRPr sz="2666">
                <a:latin typeface="Signika"/>
                <a:ea typeface="Signika"/>
                <a:cs typeface="Signika"/>
                <a:sym typeface="Signika"/>
              </a:defRPr>
            </a:lvl7pPr>
            <a:lvl8pPr indent="-397933" lvl="7" marL="36576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○"/>
              <a:defRPr sz="2666">
                <a:latin typeface="Signika"/>
                <a:ea typeface="Signika"/>
                <a:cs typeface="Signika"/>
                <a:sym typeface="Signika"/>
              </a:defRPr>
            </a:lvl8pPr>
            <a:lvl9pPr indent="-397933" lvl="8" marL="41148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■"/>
              <a:defRPr sz="2666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mage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/>
        </p:nvSpPr>
        <p:spPr>
          <a:xfrm>
            <a:off x="661150" y="371150"/>
            <a:ext cx="88377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ctrTitle"/>
          </p:nvPr>
        </p:nvSpPr>
        <p:spPr>
          <a:xfrm>
            <a:off x="914400" y="3048000"/>
            <a:ext cx="8331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Alfa Slab One"/>
              <a:buChar char="●"/>
              <a:defRPr sz="48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24" name="Google Shape;24;p7"/>
          <p:cNvSpPr txBox="1"/>
          <p:nvPr>
            <p:ph idx="1" type="subTitle"/>
          </p:nvPr>
        </p:nvSpPr>
        <p:spPr>
          <a:xfrm>
            <a:off x="1828800" y="4572000"/>
            <a:ext cx="650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Font typeface="Alfa Slab One"/>
              <a:buChar char="●"/>
              <a:defRPr sz="32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ctrTitle"/>
          </p:nvPr>
        </p:nvSpPr>
        <p:spPr>
          <a:xfrm>
            <a:off x="914400" y="3048000"/>
            <a:ext cx="8331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27" name="Google Shape;27;p8"/>
          <p:cNvSpPr txBox="1"/>
          <p:nvPr>
            <p:ph idx="1" type="subTitle"/>
          </p:nvPr>
        </p:nvSpPr>
        <p:spPr>
          <a:xfrm>
            <a:off x="1828800" y="4572000"/>
            <a:ext cx="650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">
  <p:cSld name="BLANK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2">
  <p:cSld name="BLANK_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D9FC">
            <a:alpha val="9808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649500" y="811875"/>
            <a:ext cx="6738600" cy="17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D9FC">
            <a:alpha val="98080"/>
          </a:srgbClr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/>
        </p:nvSpPr>
        <p:spPr>
          <a:xfrm>
            <a:off x="649500" y="811875"/>
            <a:ext cx="6738600" cy="17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hyperlink" Target="https://www.baltimoresun.com/news/bs-xpm-2005-02-06-0502050163-story.htm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hyperlink" Target="https://www.loom.com/share/68cb0ca6079a450fac849a21070462b9?sharedAppSource=personal_library" TargetMode="External"/><Relationship Id="rId5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2.gif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2.gif"/><Relationship Id="rId5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950524" y="1333050"/>
            <a:ext cx="8185176" cy="62869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23"/>
          <p:cNvSpPr txBox="1"/>
          <p:nvPr/>
        </p:nvSpPr>
        <p:spPr>
          <a:xfrm>
            <a:off x="0" y="1333050"/>
            <a:ext cx="2251800" cy="6287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Brainstorm:</a:t>
            </a:r>
            <a:endParaRPr b="1" sz="2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latin typeface="Signika"/>
                <a:ea typeface="Signika"/>
                <a:cs typeface="Signika"/>
                <a:sym typeface="Signika"/>
              </a:rPr>
              <a:t>What might be happening in this picture?</a:t>
            </a:r>
            <a:endParaRPr sz="2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***</a:t>
            </a:r>
            <a:endParaRPr sz="2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ignika"/>
                <a:ea typeface="Signika"/>
                <a:cs typeface="Signika"/>
                <a:sym typeface="Signika"/>
              </a:rPr>
              <a:t>How could it connect to democracy?</a:t>
            </a:r>
            <a:endParaRPr sz="2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latin typeface="Signika"/>
                <a:ea typeface="Signika"/>
                <a:cs typeface="Signika"/>
                <a:sym typeface="Signika"/>
              </a:rPr>
              <a:t>We’ll Discuss:</a:t>
            </a:r>
            <a:endParaRPr b="1" sz="24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latin typeface="Signika"/>
                <a:ea typeface="Signika"/>
                <a:cs typeface="Signika"/>
                <a:sym typeface="Signika"/>
              </a:rPr>
              <a:t>What should we expect from a democracy?</a:t>
            </a:r>
            <a:endParaRPr sz="2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***</a:t>
            </a:r>
            <a:endParaRPr sz="2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>
                <a:latin typeface="Signika"/>
                <a:ea typeface="Signika"/>
                <a:cs typeface="Signika"/>
                <a:sym typeface="Signika"/>
              </a:rPr>
              <a:t>How well is the USA doing?</a:t>
            </a:r>
            <a:endParaRPr sz="2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8" name="Google Shape;68;p23"/>
          <p:cNvSpPr txBox="1"/>
          <p:nvPr/>
        </p:nvSpPr>
        <p:spPr>
          <a:xfrm>
            <a:off x="0" y="0"/>
            <a:ext cx="10160100" cy="13329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u="sng">
                <a:latin typeface="Alfa Slab One"/>
                <a:ea typeface="Alfa Slab One"/>
                <a:cs typeface="Alfa Slab One"/>
                <a:sym typeface="Alfa Slab One"/>
              </a:rPr>
              <a:t>OPENER</a:t>
            </a:r>
            <a:endParaRPr sz="3500" u="sng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lfa Slab One"/>
                <a:ea typeface="Alfa Slab One"/>
                <a:cs typeface="Alfa Slab One"/>
                <a:sym typeface="Alfa Slab One"/>
              </a:rPr>
              <a:t>What Does Democracy Look Like?</a:t>
            </a:r>
            <a:endParaRPr sz="42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9" name="Google Shape;69;p23"/>
          <p:cNvSpPr txBox="1"/>
          <p:nvPr/>
        </p:nvSpPr>
        <p:spPr>
          <a:xfrm>
            <a:off x="7200200" y="7107450"/>
            <a:ext cx="2935500" cy="512700"/>
          </a:xfrm>
          <a:prstGeom prst="rect">
            <a:avLst/>
          </a:prstGeom>
          <a:solidFill>
            <a:srgbClr val="00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  LINKS: </a:t>
            </a:r>
            <a:r>
              <a:rPr b="1" lang="en-US" sz="2000" u="sng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Purple fingers.</a:t>
            </a:r>
            <a:endParaRPr b="1" sz="20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07875" y="308200"/>
            <a:ext cx="9620400" cy="13605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DUELING IDEAS!</a:t>
            </a:r>
            <a:endParaRPr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The Nature of Democracy</a:t>
            </a:r>
            <a:endParaRPr sz="4000"/>
          </a:p>
        </p:txBody>
      </p:sp>
      <p:pic>
        <p:nvPicPr>
          <p:cNvPr descr="A -- Majority Scales KKK.jpg"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950" y="2155625"/>
            <a:ext cx="6372225" cy="49720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269800" y="2301350"/>
            <a:ext cx="2934900" cy="47802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Majority </a:t>
            </a:r>
            <a:r>
              <a:rPr b="1" lang="en-US" sz="3000">
                <a:latin typeface="Signika"/>
                <a:ea typeface="Signika"/>
                <a:cs typeface="Signika"/>
                <a:sym typeface="Signika"/>
              </a:rPr>
              <a:t>R</a:t>
            </a:r>
            <a:r>
              <a:rPr b="1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ule</a:t>
            </a:r>
            <a:endParaRPr b="1" sz="30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Signika"/>
                <a:ea typeface="Signika"/>
                <a:cs typeface="Signika"/>
                <a:sym typeface="Signika"/>
              </a:rPr>
              <a:t>v.</a:t>
            </a:r>
            <a:endParaRPr b="1" sz="3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Minority </a:t>
            </a:r>
            <a:r>
              <a:rPr b="1" lang="en-US" sz="3000">
                <a:latin typeface="Signika"/>
                <a:ea typeface="Signika"/>
                <a:cs typeface="Signika"/>
                <a:sym typeface="Signika"/>
              </a:rPr>
              <a:t>R</a:t>
            </a:r>
            <a:r>
              <a:rPr b="1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ights</a:t>
            </a:r>
            <a:endParaRPr sz="3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How do we follow the will of the people while protecting the liberty of all?</a:t>
            </a:r>
            <a:endParaRPr sz="3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8" name="Google Shape;178;p32"/>
          <p:cNvSpPr/>
          <p:nvPr/>
        </p:nvSpPr>
        <p:spPr>
          <a:xfrm>
            <a:off x="1449000" y="3935800"/>
            <a:ext cx="545700" cy="630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--Robert Dahl.jpg"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000" y="2413900"/>
            <a:ext cx="3508776" cy="4913827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4" name="Google Shape;184;p33"/>
          <p:cNvSpPr txBox="1"/>
          <p:nvPr>
            <p:ph type="title"/>
          </p:nvPr>
        </p:nvSpPr>
        <p:spPr>
          <a:xfrm>
            <a:off x="1963550" y="22500"/>
            <a:ext cx="7964700" cy="1932000"/>
          </a:xfrm>
          <a:prstGeom prst="rect">
            <a:avLst/>
          </a:prstGeom>
          <a:solidFill>
            <a:srgbClr val="FF339E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u="sng"/>
              <a:t>POLITICAL PHILOSOPHY</a:t>
            </a:r>
            <a:endParaRPr sz="3500" u="sng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500"/>
              <a:t>Elements of Democracy</a:t>
            </a:r>
            <a:endParaRPr sz="4500"/>
          </a:p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444250" y="2413850"/>
            <a:ext cx="5014200" cy="49137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ignika"/>
              <a:buChar char="●"/>
            </a:pPr>
            <a:r>
              <a:rPr b="1" lang="en-US" sz="28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Majority rule: </a:t>
            </a:r>
            <a:r>
              <a:rPr b="0" lang="en-US" sz="28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The will of the people is followed. </a:t>
            </a:r>
            <a:endParaRPr b="0" sz="28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ignika"/>
              <a:buChar char="●"/>
            </a:pPr>
            <a:r>
              <a:rPr b="1" lang="en-US" sz="28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Minority rights:</a:t>
            </a:r>
            <a:r>
              <a:rPr b="0" lang="en-US" sz="28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 But some principles are sacred.</a:t>
            </a:r>
            <a:endParaRPr b="0" sz="28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Signika"/>
                <a:ea typeface="Signika"/>
                <a:cs typeface="Signika"/>
                <a:sym typeface="Signika"/>
              </a:rPr>
              <a:t>Political scientist Robert Dahl identified five more elements of traditional democratic theory.</a:t>
            </a:r>
            <a:endParaRPr sz="28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Signika"/>
                <a:ea typeface="Signika"/>
                <a:cs typeface="Signika"/>
                <a:sym typeface="Signika"/>
              </a:rPr>
              <a:t>Which one did you evaluate for homework?</a:t>
            </a:r>
            <a:endParaRPr sz="28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descr="9,060 Clip Art Stock Videos and Royalty-Free Footage - iStock" id="186" name="Google Shape;186;p3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21982" r="20845" t="0"/>
          <a:stretch/>
        </p:blipFill>
        <p:spPr>
          <a:xfrm>
            <a:off x="0" y="22488"/>
            <a:ext cx="1963550" cy="19319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7" name="Google Shape;187;p33"/>
          <p:cNvSpPr txBox="1"/>
          <p:nvPr/>
        </p:nvSpPr>
        <p:spPr>
          <a:xfrm>
            <a:off x="162175" y="22488"/>
            <a:ext cx="163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 Black"/>
                <a:ea typeface="Arial Black"/>
                <a:cs typeface="Arial Black"/>
                <a:sym typeface="Arial Black"/>
              </a:rPr>
              <a:t>VIDEO LINK</a:t>
            </a:r>
            <a:endParaRPr sz="16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2700" y="7225"/>
            <a:ext cx="12730975" cy="848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title"/>
          </p:nvPr>
        </p:nvSpPr>
        <p:spPr>
          <a:xfrm>
            <a:off x="307875" y="308200"/>
            <a:ext cx="9620400" cy="13605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FFFF"/>
                </a:solidFill>
              </a:rPr>
              <a:t>POLITICAL PHILOSOPHY</a:t>
            </a:r>
            <a:endParaRPr u="sng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</a:rPr>
              <a:t>Elements of Democracy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5136075" y="2138875"/>
            <a:ext cx="5245500" cy="53424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Enlightened understanding: </a:t>
            </a:r>
            <a:endParaRPr b="1" sz="30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Is our country a marketplace </a:t>
            </a:r>
            <a:endParaRPr b="0" sz="30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of freely competing ideas?</a:t>
            </a:r>
            <a:r>
              <a:rPr b="1" lang="en-US" sz="30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 </a:t>
            </a:r>
            <a:endParaRPr b="0" sz="30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50700"/>
            <a:ext cx="10194280" cy="156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5"/>
          <p:cNvSpPr txBox="1"/>
          <p:nvPr>
            <p:ph type="title"/>
          </p:nvPr>
        </p:nvSpPr>
        <p:spPr>
          <a:xfrm>
            <a:off x="307875" y="-72800"/>
            <a:ext cx="9620400" cy="16071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POLITICAL PHILOSOPHY</a:t>
            </a:r>
            <a:endParaRPr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Elements of Democracy</a:t>
            </a:r>
            <a:endParaRPr sz="4000"/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0" y="1908400"/>
            <a:ext cx="2523000" cy="31716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Inclusion: </a:t>
            </a:r>
            <a:endParaRPr b="1" sz="25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5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Is</a:t>
            </a:r>
            <a:r>
              <a:rPr lang="en-US" sz="2500"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b="0" lang="en-US" sz="25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full</a:t>
            </a:r>
            <a:r>
              <a:rPr lang="en-US" sz="2500"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b="0" lang="en-US" sz="25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citizenship, and its rights</a:t>
            </a:r>
            <a:r>
              <a:rPr lang="en-US" sz="2500">
                <a:latin typeface="Signika"/>
                <a:ea typeface="Signika"/>
                <a:cs typeface="Signika"/>
                <a:sym typeface="Signika"/>
              </a:rPr>
              <a:t>,</a:t>
            </a:r>
            <a:r>
              <a:rPr b="0" lang="en-US" sz="25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 open to all groups who are subject to</a:t>
            </a:r>
            <a:r>
              <a:rPr lang="en-US" sz="2500"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b="0" lang="en-US" sz="25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our laws?</a:t>
            </a:r>
            <a:r>
              <a:rPr b="1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 </a:t>
            </a:r>
            <a:endParaRPr b="1" sz="30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02" name="Google Shape;202;p35"/>
          <p:cNvSpPr/>
          <p:nvPr/>
        </p:nvSpPr>
        <p:spPr>
          <a:xfrm rot="-1183676">
            <a:off x="4311092" y="3250481"/>
            <a:ext cx="4914767" cy="3711341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Caveat Brush"/>
                <a:ea typeface="Caveat Brush"/>
                <a:cs typeface="Caveat Brush"/>
                <a:sym typeface="Caveat Brush"/>
              </a:rPr>
              <a:t>LUCKY LINK:</a:t>
            </a:r>
            <a:endParaRPr b="1" sz="35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Caveat Brush"/>
                <a:ea typeface="Caveat Brush"/>
                <a:cs typeface="Caveat Brush"/>
                <a:sym typeface="Caveat Brush"/>
              </a:rPr>
              <a:t>Constitutional Amendments</a:t>
            </a:r>
            <a:endParaRPr b="1" sz="35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veat Brush"/>
                <a:ea typeface="Caveat Brush"/>
                <a:cs typeface="Caveat Brush"/>
                <a:sym typeface="Caveat Brush"/>
              </a:rPr>
              <a:t>(There are 27 in total)</a:t>
            </a:r>
            <a:endParaRPr sz="30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500">
                <a:latin typeface="Caveat Brush"/>
                <a:ea typeface="Caveat Brush"/>
                <a:cs typeface="Caveat Brush"/>
                <a:sym typeface="Caveat Brush"/>
              </a:rPr>
              <a:t>15th, 19th, &amp; 26th</a:t>
            </a:r>
            <a:endParaRPr b="1" i="1" sz="35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veat Brush"/>
                <a:ea typeface="Caveat Brush"/>
                <a:cs typeface="Caveat Brush"/>
                <a:sym typeface="Caveat Brush"/>
              </a:rPr>
              <a:t>How did these amendments increase the inclusion of our democracy? Do others?</a:t>
            </a:r>
            <a:endParaRPr sz="30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801" y="1917250"/>
            <a:ext cx="7957725" cy="615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>
            <p:ph type="title"/>
          </p:nvPr>
        </p:nvSpPr>
        <p:spPr>
          <a:xfrm>
            <a:off x="307875" y="308200"/>
            <a:ext cx="9620400" cy="13605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POLITICAL PHILOSOPHY</a:t>
            </a:r>
            <a:endParaRPr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Elements of Democracy</a:t>
            </a:r>
            <a:endParaRPr sz="4000"/>
          </a:p>
        </p:txBody>
      </p:sp>
      <p:sp>
        <p:nvSpPr>
          <p:cNvPr id="209" name="Google Shape;209;p36"/>
          <p:cNvSpPr txBox="1"/>
          <p:nvPr>
            <p:ph idx="1" type="body"/>
          </p:nvPr>
        </p:nvSpPr>
        <p:spPr>
          <a:xfrm>
            <a:off x="4706000" y="2207075"/>
            <a:ext cx="5540100" cy="23865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Citizen control of the</a:t>
            </a:r>
            <a:r>
              <a:rPr b="1" lang="en-US" sz="3000"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b="1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agenda: </a:t>
            </a:r>
            <a:endParaRPr b="1" sz="30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  </a:t>
            </a:r>
            <a:r>
              <a:rPr b="0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Are the issues government </a:t>
            </a:r>
            <a:endParaRPr b="0" sz="30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    </a:t>
            </a:r>
            <a:r>
              <a:rPr b="0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focuses on the ones that </a:t>
            </a:r>
            <a:endParaRPr b="0" sz="30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      </a:t>
            </a:r>
            <a:r>
              <a:rPr b="0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people</a:t>
            </a: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b="0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care about?</a:t>
            </a:r>
            <a:endParaRPr b="0" sz="30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0" name="Google Shape;210;p36"/>
          <p:cNvSpPr/>
          <p:nvPr/>
        </p:nvSpPr>
        <p:spPr>
          <a:xfrm rot="346">
            <a:off x="-48000" y="4593875"/>
            <a:ext cx="5956500" cy="30375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Caveat Brush"/>
                <a:ea typeface="Caveat Brush"/>
                <a:cs typeface="Caveat Brush"/>
                <a:sym typeface="Caveat Brush"/>
              </a:rPr>
              <a:t>LUCKY LINK:</a:t>
            </a:r>
            <a:endParaRPr b="1" sz="35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Caveat Brush"/>
                <a:ea typeface="Caveat Brush"/>
                <a:cs typeface="Caveat Brush"/>
                <a:sym typeface="Caveat Brush"/>
              </a:rPr>
              <a:t>Direct Democracy Vocab</a:t>
            </a:r>
            <a:endParaRPr b="1" sz="35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veat Brush"/>
                <a:ea typeface="Caveat Brush"/>
                <a:cs typeface="Caveat Brush"/>
                <a:sym typeface="Caveat Brush"/>
              </a:rPr>
              <a:t>(3 ways of giving citizens more control)</a:t>
            </a:r>
            <a:endParaRPr sz="30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500">
                <a:latin typeface="Caveat Brush"/>
                <a:ea typeface="Caveat Brush"/>
                <a:cs typeface="Caveat Brush"/>
                <a:sym typeface="Caveat Brush"/>
              </a:rPr>
              <a:t>Initiative, Referendum, Recall</a:t>
            </a:r>
            <a:endParaRPr b="1" i="1" sz="35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veat Brush"/>
                <a:ea typeface="Caveat Brush"/>
                <a:cs typeface="Caveat Brush"/>
                <a:sym typeface="Caveat Brush"/>
              </a:rPr>
              <a:t>Can you find examples of these?</a:t>
            </a:r>
            <a:endParaRPr sz="30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>
            <p:ph type="title"/>
          </p:nvPr>
        </p:nvSpPr>
        <p:spPr>
          <a:xfrm>
            <a:off x="307875" y="308200"/>
            <a:ext cx="9620400" cy="13605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POLITICAL PHILOSOPHY</a:t>
            </a:r>
            <a:endParaRPr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Elements of Democracy</a:t>
            </a:r>
            <a:endParaRPr sz="4000"/>
          </a:p>
        </p:txBody>
      </p:sp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307875" y="1832200"/>
            <a:ext cx="9620400" cy="55557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Effective participation:</a:t>
            </a:r>
            <a:r>
              <a:rPr b="0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 Are there real opportunities for citizens to influence decision-making?</a:t>
            </a:r>
            <a:r>
              <a:rPr b="1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 </a:t>
            </a:r>
            <a:endParaRPr b="1" sz="30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17" name="Google Shape;2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463" y="3039350"/>
            <a:ext cx="7837075" cy="42488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25" y="2836900"/>
            <a:ext cx="9883551" cy="4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type="title"/>
          </p:nvPr>
        </p:nvSpPr>
        <p:spPr>
          <a:xfrm>
            <a:off x="307875" y="308200"/>
            <a:ext cx="9620400" cy="13605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POLITICAL PHILOSOPHY</a:t>
            </a:r>
            <a:endParaRPr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Elements of Democracy</a:t>
            </a:r>
            <a:endParaRPr sz="4000"/>
          </a:p>
        </p:txBody>
      </p:sp>
      <p:sp>
        <p:nvSpPr>
          <p:cNvPr id="224" name="Google Shape;224;p38"/>
          <p:cNvSpPr txBox="1"/>
          <p:nvPr>
            <p:ph idx="1" type="body"/>
          </p:nvPr>
        </p:nvSpPr>
        <p:spPr>
          <a:xfrm>
            <a:off x="308425" y="1616150"/>
            <a:ext cx="9974700" cy="14445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Equality in voting: </a:t>
            </a:r>
            <a:r>
              <a:rPr b="0" lang="en-US" sz="30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Do all votes count the same?</a:t>
            </a: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	</a:t>
            </a:r>
            <a:endParaRPr b="0" sz="30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5" name="Google Shape;225;p38"/>
          <p:cNvSpPr/>
          <p:nvPr/>
        </p:nvSpPr>
        <p:spPr>
          <a:xfrm rot="-1183676">
            <a:off x="4158692" y="3174281"/>
            <a:ext cx="4914767" cy="3711341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Caveat Brush"/>
                <a:ea typeface="Caveat Brush"/>
                <a:cs typeface="Caveat Brush"/>
                <a:sym typeface="Caveat Brush"/>
              </a:rPr>
              <a:t>LUCKY LINK:</a:t>
            </a:r>
            <a:endParaRPr b="1" sz="35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Caveat Brush"/>
                <a:ea typeface="Caveat Brush"/>
                <a:cs typeface="Caveat Brush"/>
                <a:sym typeface="Caveat Brush"/>
              </a:rPr>
              <a:t>AP Government Exam</a:t>
            </a:r>
            <a:endParaRPr b="1" sz="35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veat Brush"/>
                <a:ea typeface="Caveat Brush"/>
                <a:cs typeface="Caveat Brush"/>
                <a:sym typeface="Caveat Brush"/>
              </a:rPr>
              <a:t>(15 required cases)</a:t>
            </a:r>
            <a:endParaRPr sz="30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500">
                <a:latin typeface="Caveat Brush"/>
                <a:ea typeface="Caveat Brush"/>
                <a:cs typeface="Caveat Brush"/>
                <a:sym typeface="Caveat Brush"/>
              </a:rPr>
              <a:t>BAKER v. CARR</a:t>
            </a:r>
            <a:endParaRPr b="1" i="1" sz="35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veat Brush"/>
                <a:ea typeface="Caveat Brush"/>
                <a:cs typeface="Caveat Brush"/>
                <a:sym typeface="Caveat Brush"/>
              </a:rPr>
              <a:t>Federal courts </a:t>
            </a:r>
            <a:r>
              <a:rPr i="1" lang="en-US" sz="3000">
                <a:latin typeface="Caveat Brush"/>
                <a:ea typeface="Caveat Brush"/>
                <a:cs typeface="Caveat Brush"/>
                <a:sym typeface="Caveat Brush"/>
              </a:rPr>
              <a:t>can</a:t>
            </a:r>
            <a:r>
              <a:rPr lang="en-US" sz="3000">
                <a:latin typeface="Caveat Brush"/>
                <a:ea typeface="Caveat Brush"/>
                <a:cs typeface="Caveat Brush"/>
                <a:sym typeface="Caveat Brush"/>
              </a:rPr>
              <a:t> get involved when states have created districts that may be unequal.</a:t>
            </a:r>
            <a:endParaRPr sz="30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/>
          <p:nvPr>
            <p:ph idx="2" type="body"/>
          </p:nvPr>
        </p:nvSpPr>
        <p:spPr>
          <a:xfrm>
            <a:off x="250850" y="2131300"/>
            <a:ext cx="5502900" cy="29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Democracy</a:t>
            </a:r>
            <a:r>
              <a:rPr lang="en-US"/>
              <a:t> is:</a:t>
            </a:r>
            <a:endParaRPr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lang="en-US"/>
              <a:t>A system of </a:t>
            </a:r>
            <a:r>
              <a:rPr lang="en-US"/>
              <a:t>government</a:t>
            </a:r>
            <a:endParaRPr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lang="en-US"/>
              <a:t>In which the </a:t>
            </a:r>
            <a:r>
              <a:rPr b="1" i="1" lang="en-US"/>
              <a:t>people</a:t>
            </a:r>
            <a:endParaRPr b="1" i="1"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lang="en-US"/>
              <a:t>Have </a:t>
            </a:r>
            <a:r>
              <a:rPr b="1" i="1" lang="en-US"/>
              <a:t>power</a:t>
            </a:r>
            <a:r>
              <a:rPr lang="en-US"/>
              <a:t>, directly or indirectly,</a:t>
            </a:r>
            <a:endParaRPr b="0"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</a:t>
            </a:r>
            <a:r>
              <a:rPr lang="en-US"/>
              <a:t>o influence</a:t>
            </a:r>
            <a:r>
              <a:rPr b="0" lang="en-US"/>
              <a:t> </a:t>
            </a:r>
            <a:r>
              <a:rPr b="1" i="1" lang="en-US"/>
              <a:t>policy</a:t>
            </a:r>
            <a:r>
              <a:rPr b="0" lang="en-US"/>
              <a:t>.</a:t>
            </a:r>
            <a:endParaRPr b="0"/>
          </a:p>
        </p:txBody>
      </p:sp>
      <p:sp>
        <p:nvSpPr>
          <p:cNvPr id="75" name="Google Shape;75;p24"/>
          <p:cNvSpPr txBox="1"/>
          <p:nvPr>
            <p:ph idx="2" type="body"/>
          </p:nvPr>
        </p:nvSpPr>
        <p:spPr>
          <a:xfrm>
            <a:off x="250850" y="2131300"/>
            <a:ext cx="5833500" cy="2923800"/>
          </a:xfrm>
          <a:prstGeom prst="rect">
            <a:avLst/>
          </a:prstGeom>
          <a:solidFill>
            <a:srgbClr val="F4CC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Democracy</a:t>
            </a:r>
            <a:r>
              <a:rPr lang="en-US"/>
              <a:t> is:</a:t>
            </a:r>
            <a:endParaRPr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lang="en-US"/>
              <a:t>A </a:t>
            </a:r>
            <a:r>
              <a:rPr lang="en-US"/>
              <a:t>way of running a country</a:t>
            </a:r>
            <a:endParaRPr u="sng"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lang="en-US"/>
              <a:t>In whic</a:t>
            </a:r>
            <a:r>
              <a:rPr lang="en-US"/>
              <a:t>h </a:t>
            </a:r>
            <a:r>
              <a:rPr b="1" i="1" lang="en-US"/>
              <a:t>citizens</a:t>
            </a:r>
            <a:endParaRPr b="1" i="1" u="sng"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lang="en-US"/>
              <a:t>Have </a:t>
            </a:r>
            <a:r>
              <a:rPr b="1" i="1" lang="en-US"/>
              <a:t>control</a:t>
            </a:r>
            <a:r>
              <a:rPr lang="en-US"/>
              <a:t>, by voting on laws or leaders,</a:t>
            </a:r>
            <a:endParaRPr b="0"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Over </a:t>
            </a:r>
            <a:r>
              <a:rPr b="1" i="1" lang="en-US"/>
              <a:t>what government does.</a:t>
            </a:r>
            <a:endParaRPr b="1" i="1"/>
          </a:p>
        </p:txBody>
      </p:sp>
      <p:sp>
        <p:nvSpPr>
          <p:cNvPr id="76" name="Google Shape;76;p24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DEMOCRACY</a:t>
            </a:r>
            <a:endParaRPr/>
          </a:p>
        </p:txBody>
      </p:sp>
      <p:sp>
        <p:nvSpPr>
          <p:cNvPr id="77" name="Google Shape;77;p24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Simple Definition</a:t>
            </a:r>
            <a:endParaRPr/>
          </a:p>
        </p:txBody>
      </p:sp>
      <p:sp>
        <p:nvSpPr>
          <p:cNvPr id="78" name="Google Shape;78;p24"/>
          <p:cNvSpPr/>
          <p:nvPr/>
        </p:nvSpPr>
        <p:spPr>
          <a:xfrm rot="1415746">
            <a:off x="5798873" y="3854632"/>
            <a:ext cx="1346803" cy="73298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4"/>
          <p:cNvSpPr txBox="1"/>
          <p:nvPr/>
        </p:nvSpPr>
        <p:spPr>
          <a:xfrm>
            <a:off x="281775" y="5488100"/>
            <a:ext cx="52506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Signika"/>
                <a:ea typeface="Signika"/>
                <a:cs typeface="Signika"/>
                <a:sym typeface="Signika"/>
              </a:rPr>
              <a:t>Etymology Interlude: GREEK</a:t>
            </a:r>
            <a:endParaRPr b="1" sz="3000">
              <a:latin typeface="Signika"/>
              <a:ea typeface="Signika"/>
              <a:cs typeface="Signika"/>
              <a:sym typeface="Signika"/>
            </a:endParaRPr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Signika"/>
              <a:buChar char="●"/>
            </a:pPr>
            <a:r>
              <a:rPr b="1" i="1" lang="en-US" sz="3000">
                <a:latin typeface="Signika"/>
                <a:ea typeface="Signika"/>
                <a:cs typeface="Signika"/>
                <a:sym typeface="Signika"/>
              </a:rPr>
              <a:t>Demos: </a:t>
            </a: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The people.</a:t>
            </a:r>
            <a:endParaRPr sz="3000">
              <a:latin typeface="Signika"/>
              <a:ea typeface="Signika"/>
              <a:cs typeface="Signika"/>
              <a:sym typeface="Signika"/>
            </a:endParaRPr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Signika"/>
              <a:buChar char="●"/>
            </a:pPr>
            <a:r>
              <a:rPr b="1" i="1" lang="en-US" sz="3000">
                <a:latin typeface="Signika"/>
                <a:ea typeface="Signika"/>
                <a:cs typeface="Signika"/>
                <a:sym typeface="Signika"/>
              </a:rPr>
              <a:t>Kratia:</a:t>
            </a:r>
            <a:r>
              <a:rPr i="1" lang="en-US" sz="3000"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Rule; power.</a:t>
            </a:r>
            <a:endParaRPr sz="3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6321675" y="3415475"/>
            <a:ext cx="3623700" cy="3729000"/>
          </a:xfrm>
          <a:prstGeom prst="ellipse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NOTE #1:</a:t>
            </a:r>
            <a:endParaRPr b="1" i="1" sz="3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3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Definitions have </a:t>
            </a:r>
            <a:r>
              <a:rPr b="1" i="1" lang="en-US"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ELEMENTS</a:t>
            </a:r>
            <a:r>
              <a:rPr b="1" i="1" lang="en-US" sz="3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: </a:t>
            </a:r>
            <a:r>
              <a:rPr i="1" lang="en-US" sz="3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essential pieces.</a:t>
            </a:r>
            <a:endParaRPr b="1" i="1"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1" name="Google Shape;81;p24"/>
          <p:cNvSpPr/>
          <p:nvPr/>
        </p:nvSpPr>
        <p:spPr>
          <a:xfrm>
            <a:off x="6321675" y="3415475"/>
            <a:ext cx="3623700" cy="3729000"/>
          </a:xfrm>
          <a:prstGeom prst="ellipse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500">
                <a:latin typeface="Caveat Brush"/>
                <a:ea typeface="Caveat Brush"/>
                <a:cs typeface="Caveat Brush"/>
                <a:sym typeface="Caveat Brush"/>
              </a:rPr>
              <a:t>NOTE #2: </a:t>
            </a:r>
            <a:endParaRPr b="1" i="1" sz="35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300">
                <a:latin typeface="Caveat Brush"/>
                <a:ea typeface="Caveat Brush"/>
                <a:cs typeface="Caveat Brush"/>
                <a:sym typeface="Caveat Brush"/>
              </a:rPr>
              <a:t>But exact words don’t matter as much as </a:t>
            </a:r>
            <a:endParaRPr i="1" sz="33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500">
                <a:latin typeface="Caveat Brush"/>
                <a:ea typeface="Caveat Brush"/>
                <a:cs typeface="Caveat Brush"/>
                <a:sym typeface="Caveat Brush"/>
              </a:rPr>
              <a:t>IDEAS</a:t>
            </a:r>
            <a:r>
              <a:rPr b="1" i="1" lang="en-US" sz="3300">
                <a:latin typeface="Caveat Brush"/>
                <a:ea typeface="Caveat Brush"/>
                <a:cs typeface="Caveat Brush"/>
                <a:sym typeface="Caveat Brush"/>
              </a:rPr>
              <a:t>.</a:t>
            </a:r>
            <a:endParaRPr b="1" i="1"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REMEMBER</a:t>
            </a:r>
            <a:r>
              <a:rPr lang="en-US"/>
              <a:t>: POLICY</a:t>
            </a:r>
            <a:endParaRPr/>
          </a:p>
        </p:txBody>
      </p:sp>
      <p:sp>
        <p:nvSpPr>
          <p:cNvPr id="87" name="Google Shape;87;p25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Simple Definition</a:t>
            </a:r>
            <a:endParaRPr/>
          </a:p>
        </p:txBody>
      </p:sp>
      <p:sp>
        <p:nvSpPr>
          <p:cNvPr id="88" name="Google Shape;88;p25"/>
          <p:cNvSpPr txBox="1"/>
          <p:nvPr>
            <p:ph idx="2" type="body"/>
          </p:nvPr>
        </p:nvSpPr>
        <p:spPr>
          <a:xfrm>
            <a:off x="270863" y="1905025"/>
            <a:ext cx="4940400" cy="13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Policy</a:t>
            </a:r>
            <a:r>
              <a:rPr lang="en-US"/>
              <a:t> (</a:t>
            </a:r>
            <a:r>
              <a:rPr b="1" lang="en-US"/>
              <a:t>public policy</a:t>
            </a:r>
            <a:r>
              <a:rPr lang="en-US"/>
              <a:t>) is: </a:t>
            </a:r>
            <a:endParaRPr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Official </a:t>
            </a:r>
            <a:r>
              <a:rPr lang="en-US" u="sng"/>
              <a:t>actions</a:t>
            </a:r>
            <a:r>
              <a:rPr lang="en-US"/>
              <a:t> </a:t>
            </a:r>
            <a:endParaRPr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taken by </a:t>
            </a:r>
            <a:r>
              <a:rPr lang="en-US" u="sng"/>
              <a:t>government</a:t>
            </a:r>
            <a:r>
              <a:rPr lang="en-US"/>
              <a:t>.</a:t>
            </a:r>
            <a:endParaRPr b="0"/>
          </a:p>
        </p:txBody>
      </p:sp>
      <p:pic>
        <p:nvPicPr>
          <p:cNvPr descr="A -- Town Meeting Vote.jpg" id="89" name="Google Shape;89;p25"/>
          <p:cNvPicPr preferRelativeResize="0"/>
          <p:nvPr/>
        </p:nvPicPr>
        <p:blipFill rotWithShape="1">
          <a:blip r:embed="rId3">
            <a:alphaModFix/>
          </a:blip>
          <a:srcRect b="0" l="0" r="0" t="12778"/>
          <a:stretch/>
        </p:blipFill>
        <p:spPr>
          <a:xfrm>
            <a:off x="-53950" y="3698125"/>
            <a:ext cx="10292925" cy="39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DEMOCRACY</a:t>
            </a:r>
            <a:endParaRPr/>
          </a:p>
        </p:txBody>
      </p:sp>
      <p:sp>
        <p:nvSpPr>
          <p:cNvPr id="95" name="Google Shape;95;p26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Direct Democracy</a:t>
            </a:r>
            <a:endParaRPr/>
          </a:p>
        </p:txBody>
      </p:sp>
      <p:sp>
        <p:nvSpPr>
          <p:cNvPr id="96" name="Google Shape;96;p26"/>
          <p:cNvSpPr txBox="1"/>
          <p:nvPr>
            <p:ph idx="2" type="body"/>
          </p:nvPr>
        </p:nvSpPr>
        <p:spPr>
          <a:xfrm>
            <a:off x="327050" y="2881950"/>
            <a:ext cx="4513200" cy="39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WHAT IS IT?</a:t>
            </a:r>
            <a:endParaRPr b="1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0" lang="en-US" sz="2500"/>
              <a:t>Citizens vote directly on policy</a:t>
            </a:r>
            <a:r>
              <a:rPr lang="en-US" sz="2500"/>
              <a:t> -- like new laws.</a:t>
            </a:r>
            <a:endParaRPr b="0" sz="2500"/>
          </a:p>
        </p:txBody>
      </p:sp>
      <p:sp>
        <p:nvSpPr>
          <p:cNvPr id="97" name="Google Shape;97;p26"/>
          <p:cNvSpPr txBox="1"/>
          <p:nvPr>
            <p:ph idx="2" type="body"/>
          </p:nvPr>
        </p:nvSpPr>
        <p:spPr>
          <a:xfrm>
            <a:off x="5138325" y="2878175"/>
            <a:ext cx="4513200" cy="11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WHERE IS IT?</a:t>
            </a:r>
            <a:endParaRPr b="1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Ancient Athens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Parts of Switzerland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New England town meetings</a:t>
            </a:r>
            <a:endParaRPr sz="2500"/>
          </a:p>
        </p:txBody>
      </p:sp>
      <p:sp>
        <p:nvSpPr>
          <p:cNvPr id="98" name="Google Shape;98;p26"/>
          <p:cNvSpPr/>
          <p:nvPr/>
        </p:nvSpPr>
        <p:spPr>
          <a:xfrm>
            <a:off x="510850" y="1906500"/>
            <a:ext cx="9138300" cy="798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Spicy Rice"/>
                <a:ea typeface="Spicy Rice"/>
                <a:cs typeface="Spicy Rice"/>
                <a:sym typeface="Spicy Rice"/>
              </a:rPr>
              <a:t>Synonym: </a:t>
            </a:r>
            <a:r>
              <a:rPr lang="en-US" sz="3000" u="sng">
                <a:latin typeface="Spicy Rice"/>
                <a:ea typeface="Spicy Rice"/>
                <a:cs typeface="Spicy Rice"/>
                <a:sym typeface="Spicy Rice"/>
              </a:rPr>
              <a:t>Pure Democracy</a:t>
            </a:r>
            <a:endParaRPr sz="3000" u="sng">
              <a:latin typeface="Spicy Rice"/>
              <a:ea typeface="Spicy Rice"/>
              <a:cs typeface="Spicy Rice"/>
              <a:sym typeface="Spicy Rice"/>
            </a:endParaRPr>
          </a:p>
        </p:txBody>
      </p:sp>
      <p:pic>
        <p:nvPicPr>
          <p:cNvPr descr="A--Voter.jpg" id="99" name="Google Shape;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050" y="4956700"/>
            <a:ext cx="2381250" cy="23812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26"/>
          <p:cNvSpPr/>
          <p:nvPr/>
        </p:nvSpPr>
        <p:spPr>
          <a:xfrm>
            <a:off x="4348525" y="5928775"/>
            <a:ext cx="774300" cy="7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350" y="4919780"/>
            <a:ext cx="2381249" cy="241817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" name="Google Shape;102;p26"/>
          <p:cNvSpPr txBox="1"/>
          <p:nvPr/>
        </p:nvSpPr>
        <p:spPr>
          <a:xfrm>
            <a:off x="2413900" y="2161700"/>
            <a:ext cx="81567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DEMOCRACY</a:t>
            </a:r>
            <a:endParaRPr/>
          </a:p>
        </p:txBody>
      </p:sp>
      <p:sp>
        <p:nvSpPr>
          <p:cNvPr id="108" name="Google Shape;108;p27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Indirect Democracy</a:t>
            </a:r>
            <a:endParaRPr/>
          </a:p>
        </p:txBody>
      </p:sp>
      <p:sp>
        <p:nvSpPr>
          <p:cNvPr id="109" name="Google Shape;109;p27"/>
          <p:cNvSpPr txBox="1"/>
          <p:nvPr>
            <p:ph idx="2" type="body"/>
          </p:nvPr>
        </p:nvSpPr>
        <p:spPr>
          <a:xfrm>
            <a:off x="327050" y="2878175"/>
            <a:ext cx="4292700" cy="15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WHAT IS IT?</a:t>
            </a:r>
            <a:endParaRPr b="1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0" lang="en-US" sz="2500"/>
              <a:t>Citizens choose leaders, who </a:t>
            </a:r>
            <a:r>
              <a:rPr lang="en-US" sz="2500"/>
              <a:t>decide</a:t>
            </a:r>
            <a:r>
              <a:rPr b="0" lang="en-US" sz="2500"/>
              <a:t> on policy for them.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10" name="Google Shape;110;p27"/>
          <p:cNvSpPr txBox="1"/>
          <p:nvPr>
            <p:ph idx="2" type="body"/>
          </p:nvPr>
        </p:nvSpPr>
        <p:spPr>
          <a:xfrm>
            <a:off x="5138325" y="2893300"/>
            <a:ext cx="4513200" cy="23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WHERE IS IT?</a:t>
            </a:r>
            <a:endParaRPr b="1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Nearly all democratic nations (like the USA) practice indirect democracy. </a:t>
            </a:r>
            <a:endParaRPr sz="2500"/>
          </a:p>
        </p:txBody>
      </p:sp>
      <p:pic>
        <p:nvPicPr>
          <p:cNvPr descr="A--Voter.jpg" id="111" name="Google Shape;1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50" y="4956700"/>
            <a:ext cx="2381250" cy="23812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27"/>
          <p:cNvSpPr/>
          <p:nvPr/>
        </p:nvSpPr>
        <p:spPr>
          <a:xfrm>
            <a:off x="2824525" y="5928775"/>
            <a:ext cx="774300" cy="7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--Congress.gif" id="113" name="Google Shape;1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1827" y="4956702"/>
            <a:ext cx="2602880" cy="2390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4" name="Google Shape;114;p27"/>
          <p:cNvSpPr/>
          <p:nvPr/>
        </p:nvSpPr>
        <p:spPr>
          <a:xfrm>
            <a:off x="510850" y="1906500"/>
            <a:ext cx="9138300" cy="798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Spicy Rice"/>
                <a:ea typeface="Spicy Rice"/>
                <a:cs typeface="Spicy Rice"/>
                <a:sym typeface="Spicy Rice"/>
              </a:rPr>
              <a:t>Synonyms: </a:t>
            </a:r>
            <a:r>
              <a:rPr lang="en-US" sz="3000" u="sng">
                <a:latin typeface="Spicy Rice"/>
                <a:ea typeface="Spicy Rice"/>
                <a:cs typeface="Spicy Rice"/>
                <a:sym typeface="Spicy Rice"/>
              </a:rPr>
              <a:t>Representative Democracy</a:t>
            </a:r>
            <a:r>
              <a:rPr lang="en-US" sz="3000">
                <a:latin typeface="Spicy Rice"/>
                <a:ea typeface="Spicy Rice"/>
                <a:cs typeface="Spicy Rice"/>
                <a:sym typeface="Spicy Rice"/>
              </a:rPr>
              <a:t> &amp; </a:t>
            </a:r>
            <a:r>
              <a:rPr lang="en-US" sz="3000" u="sng">
                <a:latin typeface="Spicy Rice"/>
                <a:ea typeface="Spicy Rice"/>
                <a:cs typeface="Spicy Rice"/>
                <a:sym typeface="Spicy Rice"/>
              </a:rPr>
              <a:t>Republic</a:t>
            </a:r>
            <a:endParaRPr sz="3000" u="sng">
              <a:latin typeface="Spicy Rice"/>
              <a:ea typeface="Spicy Rice"/>
              <a:cs typeface="Spicy Rice"/>
              <a:sym typeface="Spicy Rice"/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2950" y="4919780"/>
            <a:ext cx="2381249" cy="241817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27"/>
          <p:cNvSpPr/>
          <p:nvPr/>
        </p:nvSpPr>
        <p:spPr>
          <a:xfrm>
            <a:off x="6558325" y="5928775"/>
            <a:ext cx="774300" cy="7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INDIRECT DEMOCRACY</a:t>
            </a:r>
            <a:endParaRPr/>
          </a:p>
        </p:txBody>
      </p:sp>
      <p:sp>
        <p:nvSpPr>
          <p:cNvPr id="122" name="Google Shape;122;p28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Legislative Branch</a:t>
            </a:r>
            <a:endParaRPr/>
          </a:p>
        </p:txBody>
      </p:sp>
      <p:sp>
        <p:nvSpPr>
          <p:cNvPr id="123" name="Google Shape;123;p28"/>
          <p:cNvSpPr txBox="1"/>
          <p:nvPr>
            <p:ph idx="2" type="body"/>
          </p:nvPr>
        </p:nvSpPr>
        <p:spPr>
          <a:xfrm>
            <a:off x="299825" y="2093000"/>
            <a:ext cx="3369900" cy="26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DEMOCRATICALLY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The people vote directly on members of the House and Senate.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4" name="Google Shape;124;p28"/>
          <p:cNvSpPr txBox="1"/>
          <p:nvPr>
            <p:ph idx="2" type="body"/>
          </p:nvPr>
        </p:nvSpPr>
        <p:spPr>
          <a:xfrm>
            <a:off x="3911025" y="2035275"/>
            <a:ext cx="3066900" cy="23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CHOOSING LEADERS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Voting happens in every state (for Senate) and district (for House.)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descr="A--Voter.jpg" id="125" name="Google Shape;1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50" y="4956700"/>
            <a:ext cx="2381250" cy="23812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28"/>
          <p:cNvSpPr/>
          <p:nvPr/>
        </p:nvSpPr>
        <p:spPr>
          <a:xfrm>
            <a:off x="2824525" y="5928775"/>
            <a:ext cx="774300" cy="7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--Congress.gif" id="127" name="Google Shape;1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1827" y="4956702"/>
            <a:ext cx="2602880" cy="2390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2950" y="4919780"/>
            <a:ext cx="2381249" cy="241817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28"/>
          <p:cNvSpPr/>
          <p:nvPr/>
        </p:nvSpPr>
        <p:spPr>
          <a:xfrm>
            <a:off x="6558325" y="5928775"/>
            <a:ext cx="774300" cy="7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8"/>
          <p:cNvSpPr txBox="1"/>
          <p:nvPr>
            <p:ph idx="2" type="body"/>
          </p:nvPr>
        </p:nvSpPr>
        <p:spPr>
          <a:xfrm>
            <a:off x="6978000" y="2057600"/>
            <a:ext cx="2825700" cy="23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WHO MAKE POLICY FOR US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What can Congress do?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INDIRECT DEMOCRACY</a:t>
            </a:r>
            <a:endParaRPr/>
          </a:p>
        </p:txBody>
      </p:sp>
      <p:sp>
        <p:nvSpPr>
          <p:cNvPr id="136" name="Google Shape;136;p29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Executive Branch</a:t>
            </a:r>
            <a:endParaRPr/>
          </a:p>
        </p:txBody>
      </p:sp>
      <p:sp>
        <p:nvSpPr>
          <p:cNvPr id="137" name="Google Shape;137;p29"/>
          <p:cNvSpPr txBox="1"/>
          <p:nvPr>
            <p:ph idx="2" type="body"/>
          </p:nvPr>
        </p:nvSpPr>
        <p:spPr>
          <a:xfrm>
            <a:off x="299825" y="2093000"/>
            <a:ext cx="3445500" cy="26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DEMOCRATICALLY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The people vote directly for their state legislators. (And their vote for president matters, too, now!)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8" name="Google Shape;138;p29"/>
          <p:cNvSpPr txBox="1"/>
          <p:nvPr>
            <p:ph idx="2" type="body"/>
          </p:nvPr>
        </p:nvSpPr>
        <p:spPr>
          <a:xfrm>
            <a:off x="3911025" y="2035275"/>
            <a:ext cx="2825700" cy="23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CHOOSING LEADERS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After popular vote: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State Legislators -&gt; Electors in E.C. -&gt;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President &amp; VP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descr="A--Voter.jpg" id="139" name="Google Shape;1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50" y="4956700"/>
            <a:ext cx="2381250" cy="23812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" name="Google Shape;140;p29"/>
          <p:cNvSpPr/>
          <p:nvPr/>
        </p:nvSpPr>
        <p:spPr>
          <a:xfrm>
            <a:off x="2748325" y="5928775"/>
            <a:ext cx="774300" cy="7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2950" y="4919780"/>
            <a:ext cx="2381249" cy="241817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29"/>
          <p:cNvSpPr/>
          <p:nvPr/>
        </p:nvSpPr>
        <p:spPr>
          <a:xfrm>
            <a:off x="6634525" y="5928775"/>
            <a:ext cx="774300" cy="7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9"/>
          <p:cNvSpPr txBox="1"/>
          <p:nvPr>
            <p:ph idx="2" type="body"/>
          </p:nvPr>
        </p:nvSpPr>
        <p:spPr>
          <a:xfrm>
            <a:off x="6978000" y="2057600"/>
            <a:ext cx="2825700" cy="23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WHO MAKE POLICY FOR US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What can the President do? Whom can </a:t>
            </a:r>
            <a:r>
              <a:rPr i="1" lang="en-US" sz="2500">
                <a:solidFill>
                  <a:schemeClr val="dk1"/>
                </a:solidFill>
              </a:rPr>
              <a:t>he </a:t>
            </a:r>
            <a:r>
              <a:rPr lang="en-US" sz="2500">
                <a:solidFill>
                  <a:schemeClr val="dk1"/>
                </a:solidFill>
              </a:rPr>
              <a:t>appoint?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3665350" y="4888700"/>
            <a:ext cx="2825700" cy="24360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Related image" id="145" name="Google Shape;14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3450" y="4901997"/>
            <a:ext cx="2825700" cy="2435953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INDIRECT DEMOCRACY</a:t>
            </a:r>
            <a:endParaRPr/>
          </a:p>
        </p:txBody>
      </p:sp>
      <p:sp>
        <p:nvSpPr>
          <p:cNvPr id="151" name="Google Shape;151;p30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Judicial Branch</a:t>
            </a:r>
            <a:endParaRPr/>
          </a:p>
        </p:txBody>
      </p:sp>
      <p:sp>
        <p:nvSpPr>
          <p:cNvPr id="152" name="Google Shape;152;p30"/>
          <p:cNvSpPr txBox="1"/>
          <p:nvPr>
            <p:ph idx="2" type="body"/>
          </p:nvPr>
        </p:nvSpPr>
        <p:spPr>
          <a:xfrm>
            <a:off x="299825" y="2093000"/>
            <a:ext cx="3299100" cy="26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DEMOCRATICALLY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The people vote directly on …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State legislators -&gt;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Electors -&gt;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President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53" name="Google Shape;153;p30"/>
          <p:cNvSpPr txBox="1"/>
          <p:nvPr>
            <p:ph idx="2" type="body"/>
          </p:nvPr>
        </p:nvSpPr>
        <p:spPr>
          <a:xfrm>
            <a:off x="3911025" y="2035275"/>
            <a:ext cx="2825700" cy="23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CHOOSING LEADERS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The President nominates judges; the Senate confirms.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descr="A--Voter.jpg"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50" y="4956700"/>
            <a:ext cx="2381250" cy="23812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" name="Google Shape;155;p30"/>
          <p:cNvSpPr/>
          <p:nvPr/>
        </p:nvSpPr>
        <p:spPr>
          <a:xfrm>
            <a:off x="2824525" y="5928775"/>
            <a:ext cx="774300" cy="7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2950" y="4919780"/>
            <a:ext cx="2381249" cy="241817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" name="Google Shape;157;p30"/>
          <p:cNvSpPr/>
          <p:nvPr/>
        </p:nvSpPr>
        <p:spPr>
          <a:xfrm>
            <a:off x="6558325" y="5928775"/>
            <a:ext cx="774300" cy="7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0"/>
          <p:cNvSpPr txBox="1"/>
          <p:nvPr>
            <p:ph idx="2" type="body"/>
          </p:nvPr>
        </p:nvSpPr>
        <p:spPr>
          <a:xfrm>
            <a:off x="6978000" y="2057600"/>
            <a:ext cx="2825700" cy="23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WHO MAKE POLICY FOR US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What can the federal courts do?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59" name="Google Shape;159;p30"/>
          <p:cNvSpPr/>
          <p:nvPr/>
        </p:nvSpPr>
        <p:spPr>
          <a:xfrm>
            <a:off x="3741550" y="4867350"/>
            <a:ext cx="2381100" cy="2381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6375" y="4892850"/>
            <a:ext cx="2381250" cy="23812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/>
        </p:nvSpPr>
        <p:spPr>
          <a:xfrm>
            <a:off x="238650" y="2076675"/>
            <a:ext cx="6066300" cy="47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&gt; BRAINSTORM TOGETHER:</a:t>
            </a:r>
            <a:endParaRPr b="1" sz="25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9550" lvl="0" marL="3810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"/>
              <a:buChar char="●"/>
            </a:pPr>
            <a:r>
              <a:rPr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</a:t>
            </a:r>
            <a:r>
              <a:rPr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magine you are ambassadors from a far-away galaxy, visiting Earth countries to look for </a:t>
            </a:r>
            <a:r>
              <a:rPr b="1"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signs of healthy democracy</a:t>
            </a:r>
            <a:r>
              <a:rPr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25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9550" lvl="0" marL="3810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"/>
              <a:buChar char="●"/>
            </a:pPr>
            <a:r>
              <a:rPr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Discuss what you’d observe in the USA. </a:t>
            </a:r>
            <a:endParaRPr sz="25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9550" lvl="0" marL="3810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"/>
              <a:buChar char="●"/>
            </a:pPr>
            <a:r>
              <a:rPr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Make two columns in your notes: </a:t>
            </a:r>
            <a:endParaRPr sz="25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873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"/>
              <a:buChar char="○"/>
            </a:pPr>
            <a:r>
              <a:rPr b="1"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#1: </a:t>
            </a:r>
            <a:r>
              <a:rPr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Observations that </a:t>
            </a:r>
            <a:r>
              <a:rPr b="1"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support</a:t>
            </a:r>
            <a:r>
              <a:rPr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25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the U.S. being a healthy </a:t>
            </a:r>
            <a:endParaRPr sz="25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democracy, and </a:t>
            </a:r>
            <a:endParaRPr sz="25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873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"/>
              <a:buChar char="○"/>
            </a:pPr>
            <a:r>
              <a:rPr b="1"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#2: </a:t>
            </a:r>
            <a:r>
              <a:rPr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Observations </a:t>
            </a:r>
            <a:endParaRPr sz="25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that </a:t>
            </a:r>
            <a:r>
              <a:rPr b="1"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undermine</a:t>
            </a:r>
            <a:r>
              <a:rPr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that claim. </a:t>
            </a:r>
            <a:endParaRPr sz="25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Write as many as you can!</a:t>
            </a:r>
            <a:endParaRPr b="1" sz="25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8100" y="4566463"/>
            <a:ext cx="5357850" cy="271463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/>
          <p:nvPr/>
        </p:nvSpPr>
        <p:spPr>
          <a:xfrm>
            <a:off x="6755325" y="2269775"/>
            <a:ext cx="3026400" cy="19398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latin typeface="Caveat Brush"/>
                <a:ea typeface="Caveat Brush"/>
                <a:cs typeface="Caveat Brush"/>
                <a:sym typeface="Caveat Brush"/>
              </a:rPr>
              <a:t>Tonight’s </a:t>
            </a:r>
            <a:endParaRPr i="1" sz="26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latin typeface="Caveat Brush"/>
                <a:ea typeface="Caveat Brush"/>
                <a:cs typeface="Caveat Brush"/>
                <a:sym typeface="Caveat Brush"/>
              </a:rPr>
              <a:t>DEMOCRACY ARGUMENT </a:t>
            </a:r>
            <a:endParaRPr b="1" i="1" sz="26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latin typeface="Caveat Brush"/>
                <a:ea typeface="Caveat Brush"/>
                <a:cs typeface="Caveat Brush"/>
                <a:sym typeface="Caveat Brush"/>
              </a:rPr>
              <a:t>might build on one of these ideas!</a:t>
            </a:r>
            <a:endParaRPr i="1" sz="26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2431925" y="0"/>
            <a:ext cx="7728000" cy="1871400"/>
          </a:xfrm>
          <a:prstGeom prst="rect">
            <a:avLst/>
          </a:prstGeom>
          <a:solidFill>
            <a:srgbClr val="00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u="sng">
                <a:latin typeface="Alfa Slab One"/>
                <a:ea typeface="Alfa Slab One"/>
                <a:cs typeface="Alfa Slab One"/>
                <a:sym typeface="Alfa Slab One"/>
              </a:rPr>
              <a:t>PAIR UP!</a:t>
            </a:r>
            <a:endParaRPr sz="3500" u="sng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lfa Slab One"/>
                <a:ea typeface="Alfa Slab One"/>
                <a:cs typeface="Alfa Slab One"/>
                <a:sym typeface="Alfa Slab One"/>
              </a:rPr>
              <a:t>Observing America</a:t>
            </a:r>
            <a:r>
              <a:rPr lang="en-US" sz="4000">
                <a:latin typeface="Alfa Slab One"/>
                <a:ea typeface="Alfa Slab One"/>
                <a:cs typeface="Alfa Slab One"/>
                <a:sym typeface="Alfa Slab One"/>
              </a:rPr>
              <a:t>  </a:t>
            </a:r>
            <a:endParaRPr sz="40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0" y="-15950"/>
            <a:ext cx="2449800" cy="1871400"/>
          </a:xfrm>
          <a:prstGeom prst="rect">
            <a:avLst/>
          </a:prstGeom>
          <a:solidFill>
            <a:srgbClr val="EF2EA9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ear Clipart 2 - Pears Clipart - Png Download (1024x984), Png Download" id="170" name="Google Shape;170;p31" title="Pear Clipart 2 - Pears Clipart - Png Download (1024x984), Png Downloa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60250"/>
            <a:ext cx="2019815" cy="19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526C19D6CEB842BAE52E382A9837FB" ma:contentTypeVersion="10" ma:contentTypeDescription="Create a new document." ma:contentTypeScope="" ma:versionID="51f5209d560fdc4e441e96545263e97f">
  <xsd:schema xmlns:xsd="http://www.w3.org/2001/XMLSchema" xmlns:xs="http://www.w3.org/2001/XMLSchema" xmlns:p="http://schemas.microsoft.com/office/2006/metadata/properties" xmlns:ns2="df3412ef-948d-46d4-8bd7-a2ed407af709" xmlns:ns3="0a4b1ca4-3d96-49b5-a972-3784b7409a50" targetNamespace="http://schemas.microsoft.com/office/2006/metadata/properties" ma:root="true" ma:fieldsID="b6f657ccddcecd9aff29db01f300dd7e" ns2:_="" ns3:_="">
    <xsd:import namespace="df3412ef-948d-46d4-8bd7-a2ed407af709"/>
    <xsd:import namespace="0a4b1ca4-3d96-49b5-a972-3784b7409a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412ef-948d-46d4-8bd7-a2ed407af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d038b50-52dc-447d-ac2e-a29bd036c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b1ca4-3d96-49b5-a972-3784b7409a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5e4f40-e94b-4d8a-a6fa-e31f62c6e814}" ma:internalName="TaxCatchAll" ma:showField="CatchAllData" ma:web="0a4b1ca4-3d96-49b5-a972-3784b7409a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3412ef-948d-46d4-8bd7-a2ed407af709">
      <Terms xmlns="http://schemas.microsoft.com/office/infopath/2007/PartnerControls"/>
    </lcf76f155ced4ddcb4097134ff3c332f>
    <TaxCatchAll xmlns="0a4b1ca4-3d96-49b5-a972-3784b7409a50" xsi:nil="true"/>
  </documentManagement>
</p:properties>
</file>

<file path=customXml/itemProps1.xml><?xml version="1.0" encoding="utf-8"?>
<ds:datastoreItem xmlns:ds="http://schemas.openxmlformats.org/officeDocument/2006/customXml" ds:itemID="{FD740663-7F50-4BF3-8477-F9828BD2778F}"/>
</file>

<file path=customXml/itemProps2.xml><?xml version="1.0" encoding="utf-8"?>
<ds:datastoreItem xmlns:ds="http://schemas.openxmlformats.org/officeDocument/2006/customXml" ds:itemID="{00FED978-674A-481C-8C93-B09F555FE468}"/>
</file>

<file path=customXml/itemProps3.xml><?xml version="1.0" encoding="utf-8"?>
<ds:datastoreItem xmlns:ds="http://schemas.openxmlformats.org/officeDocument/2006/customXml" ds:itemID="{2E8F8F05-AF12-43AC-8D33-B14804C39E1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0x010100D3526C19D6CEB842BAE52E382A9837FB</vt:lpwstr>
  </property>
</Properties>
</file>