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058400" cx="77724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Roboto-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1.xml"/><Relationship Id="rId24" Type="http://schemas.openxmlformats.org/officeDocument/2006/relationships/font" Target="fonts/RobotoSlab-bold.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RobotoSlab-regular.fntdata"/><Relationship Id="rId28" Type="http://schemas.openxmlformats.org/officeDocument/2006/relationships/font" Target="fonts/Roboto-boldItalic.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3.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Roboto-italic.fntdata"/><Relationship Id="rId14" Type="http://schemas.openxmlformats.org/officeDocument/2006/relationships/slide" Target="slides/slide9.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6bfa6cd96_0_14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6bfa6cd9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6bfa6cd96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6bfa6cd9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6bfa6cd96_0_1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6bfa6cd9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6bfa6cd96_0_1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6bfa6cd96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6bfa6cd96_0_18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6bfa6cd9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6bfa6cd96_0_1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6bfa6cd9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6bfa6cd96_0_2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6bfa6cd96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6bfa6cd96_0_2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6bfa6cd96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6bfa6cd96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6bfa6cd9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6bfa6cd96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6bfa6cd9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6bfa6cd96_0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6bfa6cd9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6bfa6cd96_0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6bfa6cd9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6bfa6cd96_0_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6bfa6cd9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6bfa6cd96_0_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6bfa6cd9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6bfa6cd96_0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6bfa6cd9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6bfa6cd96_0_1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6bfa6cd9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96080" y="1315318"/>
            <a:ext cx="919381" cy="2199952"/>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5556928" y="6537226"/>
            <a:ext cx="919381" cy="2199952"/>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3705661" y="5509707"/>
            <a:ext cx="3612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428256" y="2325009"/>
            <a:ext cx="4915800" cy="2850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428256" y="5963369"/>
            <a:ext cx="4915800" cy="1777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28" y="9928013"/>
            <a:ext cx="7772100" cy="13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29715" y="2253680"/>
            <a:ext cx="7113000" cy="300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29715" y="5709147"/>
            <a:ext cx="7113000" cy="20955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3705661" y="5509707"/>
            <a:ext cx="3612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08638" y="3451458"/>
            <a:ext cx="6988800" cy="1774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18678" y="2464555"/>
            <a:ext cx="3612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29715" y="2913434"/>
            <a:ext cx="7113000" cy="602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18678" y="2464555"/>
            <a:ext cx="3612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29715" y="2913436"/>
            <a:ext cx="3399900" cy="602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042770" y="2913436"/>
            <a:ext cx="3399900" cy="602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15835" y="2761786"/>
            <a:ext cx="2817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2971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29715" y="3117205"/>
            <a:ext cx="2386800" cy="5243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16713" y="1029307"/>
            <a:ext cx="47760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3886200" y="-147"/>
            <a:ext cx="3886200" cy="1005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4275224" y="8791206"/>
            <a:ext cx="459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25675" y="2364413"/>
            <a:ext cx="3438300" cy="29457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25675" y="5414935"/>
            <a:ext cx="3438300" cy="2631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198575" y="1416213"/>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271575" y="8279284"/>
            <a:ext cx="5099100" cy="1170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29715" y="895693"/>
            <a:ext cx="7113000" cy="13416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29715" y="2913434"/>
            <a:ext cx="7113000" cy="602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www.flickr.com/photos/number7cloud/13992154868" TargetMode="External"/><Relationship Id="rId5" Type="http://schemas.openxmlformats.org/officeDocument/2006/relationships/hyperlink" Target="https://www.oyez.org/cases/1940-1955/347us48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pixabay.com/vectors/arms-arrest-crime-criminal-2029247/" TargetMode="External"/><Relationship Id="rId4" Type="http://schemas.openxmlformats.org/officeDocument/2006/relationships/hyperlink" Target="https://www.uscourts.gov/about-federal-courts/educational-resources/supreme-court-landmarks/miranda-v-arizona-podcast"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pixabay.com/vectors/arms-arrest-crime-criminal-2029247/" TargetMode="External"/><Relationship Id="rId4" Type="http://schemas.openxmlformats.org/officeDocument/2006/relationships/hyperlink" Target="https://www.oyez.org/cases/1965/759"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blueridgelife.com/2011/11/28/search-details-of-rooster-ridge-raid-emerge-bear-organs-harvested/" TargetMode="External"/><Relationship Id="rId4" Type="http://schemas.openxmlformats.org/officeDocument/2006/relationships/hyperlink" Target="https://www.uscourts.gov/about-federal-courts/educational-resources/supreme-court-landmarks/mapp-v-ohio-podcast" TargetMode="External"/><Relationship Id="rId5"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blueridgelife.com/2011/11/28/search-details-of-rooster-ridge-raid-emerge-bear-organs-harvested/" TargetMode="External"/><Relationship Id="rId4" Type="http://schemas.openxmlformats.org/officeDocument/2006/relationships/hyperlink" Target="https://www.uscourts.gov/about-federal-courts/educational-resources/supreme-court-landmarks/mapp-v-ohio-podcast" TargetMode="External"/><Relationship Id="rId5"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live.myvrspot.com/iframe?v=fY2U4MjFkMWY3NjVkMmFmY2Y0MTlmMTc2NjRjZDJhZW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www.flickr.com/photos/number7cloud/13992154868" TargetMode="External"/><Relationship Id="rId5" Type="http://schemas.openxmlformats.org/officeDocument/2006/relationships/hyperlink" Target="https://www.uscourts.gov/about-federal-courts/educational-resources/supreme-court-landmarks/brown-v-board-education-podcas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428256" y="2325009"/>
            <a:ext cx="4915800" cy="2850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Judicial Review</a:t>
            </a:r>
            <a:endParaRPr/>
          </a:p>
        </p:txBody>
      </p:sp>
      <p:sp>
        <p:nvSpPr>
          <p:cNvPr id="64" name="Google Shape;64;p13"/>
          <p:cNvSpPr txBox="1"/>
          <p:nvPr>
            <p:ph idx="1" type="subTitle"/>
          </p:nvPr>
        </p:nvSpPr>
        <p:spPr>
          <a:xfrm>
            <a:off x="1428256" y="5963369"/>
            <a:ext cx="4915800" cy="1777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is it?</a:t>
            </a:r>
            <a:endParaRPr/>
          </a:p>
          <a:p>
            <a:pPr indent="0" lvl="0" marL="0" rtl="0" algn="ctr">
              <a:spcBef>
                <a:spcPts val="0"/>
              </a:spcBef>
              <a:spcAft>
                <a:spcPts val="0"/>
              </a:spcAft>
              <a:buNone/>
            </a:pPr>
            <a:r>
              <a:rPr lang="en"/>
              <a:t>How does it affect 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29725" y="309156"/>
            <a:ext cx="7113000" cy="255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400"/>
              <a:t>Brown v. Board of Education </a:t>
            </a:r>
            <a:endParaRPr i="1" sz="3400"/>
          </a:p>
          <a:p>
            <a:pPr indent="0" lvl="0" marL="0" rtl="0" algn="l">
              <a:spcBef>
                <a:spcPts val="0"/>
              </a:spcBef>
              <a:spcAft>
                <a:spcPts val="0"/>
              </a:spcAft>
              <a:buNone/>
            </a:pPr>
            <a:r>
              <a:rPr i="1" lang="en" sz="3400"/>
              <a:t>							</a:t>
            </a:r>
            <a:r>
              <a:rPr lang="en" sz="3400"/>
              <a:t>Ruling</a:t>
            </a:r>
            <a:endParaRPr sz="3400"/>
          </a:p>
        </p:txBody>
      </p:sp>
      <p:sp>
        <p:nvSpPr>
          <p:cNvPr id="116" name="Google Shape;116;p22"/>
          <p:cNvSpPr txBox="1"/>
          <p:nvPr>
            <p:ph idx="1" type="body"/>
          </p:nvPr>
        </p:nvSpPr>
        <p:spPr>
          <a:xfrm>
            <a:off x="329715" y="3413084"/>
            <a:ext cx="7113000" cy="602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2835"/>
              <a:t>Decision: </a:t>
            </a:r>
            <a:r>
              <a:rPr lang="en" sz="2835"/>
              <a:t>Separate but equal educational facilities for racial minorities is inherently unequal, violating the Equal Protection Clause of the Fourteenth Amendment.</a:t>
            </a:r>
            <a:endParaRPr sz="2835"/>
          </a:p>
          <a:p>
            <a:pPr indent="0" lvl="0" marL="0" rtl="0" algn="l">
              <a:lnSpc>
                <a:spcPct val="95000"/>
              </a:lnSpc>
              <a:spcBef>
                <a:spcPts val="1200"/>
              </a:spcBef>
              <a:spcAft>
                <a:spcPts val="0"/>
              </a:spcAft>
              <a:buNone/>
            </a:pPr>
            <a:r>
              <a:t/>
            </a:r>
            <a:endParaRPr b="1" sz="2835"/>
          </a:p>
          <a:p>
            <a:pPr indent="0" lvl="0" marL="0" rtl="0" algn="l">
              <a:lnSpc>
                <a:spcPct val="95000"/>
              </a:lnSpc>
              <a:spcBef>
                <a:spcPts val="1200"/>
              </a:spcBef>
              <a:spcAft>
                <a:spcPts val="1200"/>
              </a:spcAft>
              <a:buSzPts val="1018"/>
              <a:buNone/>
            </a:pPr>
            <a:r>
              <a:t/>
            </a:r>
            <a:endParaRPr b="1" sz="2835"/>
          </a:p>
        </p:txBody>
      </p:sp>
      <p:pic>
        <p:nvPicPr>
          <p:cNvPr descr="60 Years later, Brown v. Board of Education | Today at the C… | Lorie  Shaull | Flickr" id="117" name="Google Shape;117;p22"/>
          <p:cNvPicPr preferRelativeResize="0"/>
          <p:nvPr/>
        </p:nvPicPr>
        <p:blipFill>
          <a:blip r:embed="rId3">
            <a:alphaModFix/>
          </a:blip>
          <a:stretch>
            <a:fillRect/>
          </a:stretch>
        </p:blipFill>
        <p:spPr>
          <a:xfrm>
            <a:off x="329729" y="1107949"/>
            <a:ext cx="2737449" cy="2053099"/>
          </a:xfrm>
          <a:prstGeom prst="rect">
            <a:avLst/>
          </a:prstGeom>
          <a:noFill/>
          <a:ln>
            <a:noFill/>
          </a:ln>
        </p:spPr>
      </p:pic>
      <p:sp>
        <p:nvSpPr>
          <p:cNvPr id="118" name="Google Shape;118;p22"/>
          <p:cNvSpPr txBox="1"/>
          <p:nvPr/>
        </p:nvSpPr>
        <p:spPr>
          <a:xfrm>
            <a:off x="3438925" y="1718850"/>
            <a:ext cx="40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4"/>
              </a:rPr>
              <a:t>https://www.flickr.com/photos/number7cloud/13992154868</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19" name="Google Shape;119;p22"/>
          <p:cNvSpPr txBox="1"/>
          <p:nvPr/>
        </p:nvSpPr>
        <p:spPr>
          <a:xfrm>
            <a:off x="2350275" y="7581825"/>
            <a:ext cx="425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5"/>
              </a:rPr>
              <a:t>https://www.oyez.org/cases/1940-1955/347us483</a:t>
            </a:r>
            <a:r>
              <a:rPr lang="en">
                <a:solidFill>
                  <a:schemeClr val="dk1"/>
                </a:solidFill>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500"/>
              <a:t>Questions</a:t>
            </a:r>
            <a:endParaRPr sz="4500"/>
          </a:p>
        </p:txBody>
      </p:sp>
      <p:sp>
        <p:nvSpPr>
          <p:cNvPr id="125" name="Google Shape;125;p23"/>
          <p:cNvSpPr txBox="1"/>
          <p:nvPr>
            <p:ph idx="1" type="body"/>
          </p:nvPr>
        </p:nvSpPr>
        <p:spPr>
          <a:xfrm>
            <a:off x="329700" y="2674450"/>
            <a:ext cx="7113000" cy="707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u="sng"/>
              <a:t>Directions</a:t>
            </a:r>
            <a:r>
              <a:rPr lang="en" sz="2200"/>
              <a:t>: After reading about the case, answer the questions below..</a:t>
            </a:r>
            <a:endParaRPr sz="2200"/>
          </a:p>
          <a:p>
            <a:pPr indent="-368300" lvl="0" marL="457200" rtl="0" algn="l">
              <a:spcBef>
                <a:spcPts val="1200"/>
              </a:spcBef>
              <a:spcAft>
                <a:spcPts val="0"/>
              </a:spcAft>
              <a:buSzPts val="2200"/>
              <a:buAutoNum type="arabicPeriod"/>
            </a:pPr>
            <a:r>
              <a:rPr lang="en" sz="2200"/>
              <a:t>What was the decision in </a:t>
            </a:r>
            <a:r>
              <a:rPr i="1" lang="en" sz="2200"/>
              <a:t>Brown v. Board of Education</a:t>
            </a:r>
            <a:r>
              <a:rPr lang="en" sz="2200"/>
              <a:t>?</a:t>
            </a:r>
            <a:endParaRPr sz="2200"/>
          </a:p>
          <a:p>
            <a:pPr indent="0" lvl="0" marL="457200" rtl="0" algn="l">
              <a:spcBef>
                <a:spcPts val="1200"/>
              </a:spcBef>
              <a:spcAft>
                <a:spcPts val="0"/>
              </a:spcAft>
              <a:buNone/>
            </a:pPr>
            <a:r>
              <a:t/>
            </a:r>
            <a:endParaRPr sz="2200"/>
          </a:p>
          <a:p>
            <a:pPr indent="0" lvl="0" marL="45720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How does this impact what your school looks like today?</a:t>
            </a:r>
            <a:endParaRPr sz="2200"/>
          </a:p>
          <a:p>
            <a:pPr indent="0" lvl="0" marL="457200" rtl="0" algn="l">
              <a:spcBef>
                <a:spcPts val="1200"/>
              </a:spcBef>
              <a:spcAft>
                <a:spcPts val="0"/>
              </a:spcAft>
              <a:buNone/>
            </a:pPr>
            <a:r>
              <a:t/>
            </a:r>
            <a:endParaRPr sz="2200"/>
          </a:p>
          <a:p>
            <a:pPr indent="0" lvl="0" marL="45720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If the court would have made an opposite decision, what do you think your school would like today?</a:t>
            </a:r>
            <a:endParaRPr sz="2200"/>
          </a:p>
          <a:p>
            <a:pPr indent="0" lvl="0" marL="0" rtl="0" algn="l">
              <a:spcBef>
                <a:spcPts val="1200"/>
              </a:spcBef>
              <a:spcAft>
                <a:spcPts val="1200"/>
              </a:spcAft>
              <a:buNone/>
            </a:pPr>
            <a:r>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29715" y="309143"/>
            <a:ext cx="7113000" cy="13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400"/>
              <a:t>Miranda v. Arizona</a:t>
            </a:r>
            <a:endParaRPr i="1" sz="3400"/>
          </a:p>
        </p:txBody>
      </p:sp>
      <p:sp>
        <p:nvSpPr>
          <p:cNvPr id="131" name="Google Shape;131;p24"/>
          <p:cNvSpPr txBox="1"/>
          <p:nvPr>
            <p:ph idx="1" type="body"/>
          </p:nvPr>
        </p:nvSpPr>
        <p:spPr>
          <a:xfrm>
            <a:off x="329715" y="3413084"/>
            <a:ext cx="7113000" cy="602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b="1" lang="en" sz="1935"/>
              <a:t>Background:</a:t>
            </a:r>
            <a:r>
              <a:rPr lang="en" sz="1935"/>
              <a:t> </a:t>
            </a:r>
            <a:r>
              <a:rPr lang="en" sz="1935"/>
              <a:t>Ernesto Miranda, a Mexican immigrant living in Phoenix, Arizona, was identified in a police lineup by a woman who accused him of kidnapping and raping her. Miranda was arrested and questioned by the police for two hours until he confessed to the crimes. During the interrogation, police did not tell Miranda about his Fifth Amendment protection against self-incrimination or his Sixth Amendment right to an attorney. The case went to trial in an Arizona state court and the prosecutor used the confession as evidence against Miranda, who was convicted and sentenced to 20 to 30 years in prison. Miranda's attorney appealed to the Arizona Supreme Court, which upheld the conviction. Then he appealed to the United States Supreme Court, which agreed to hear it along with four similar cases. In taking the case, the Court had to determine the role police have in protecting the rights of the accused guaranteed by the Fifth and Sixth Amendments.</a:t>
            </a:r>
            <a:endParaRPr sz="1935"/>
          </a:p>
        </p:txBody>
      </p:sp>
      <p:sp>
        <p:nvSpPr>
          <p:cNvPr id="132" name="Google Shape;132;p24"/>
          <p:cNvSpPr txBox="1"/>
          <p:nvPr/>
        </p:nvSpPr>
        <p:spPr>
          <a:xfrm>
            <a:off x="3438925" y="1718850"/>
            <a:ext cx="40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3"/>
              </a:rPr>
              <a:t>https://pixabay.com/vectors/arms-arrest-crime-criminal-2029247/</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33" name="Google Shape;133;p24"/>
          <p:cNvSpPr txBox="1"/>
          <p:nvPr/>
        </p:nvSpPr>
        <p:spPr>
          <a:xfrm>
            <a:off x="2454850" y="8387375"/>
            <a:ext cx="425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4"/>
              </a:rPr>
              <a:t>https://www.uscourts.gov/about-federal-courts/educational-resources/supreme-court-landmarks/miranda-v-arizona-podcast</a:t>
            </a:r>
            <a:r>
              <a:rPr lang="en">
                <a:solidFill>
                  <a:schemeClr val="dk1"/>
                </a:solidFill>
                <a:latin typeface="Roboto"/>
                <a:ea typeface="Roboto"/>
                <a:cs typeface="Roboto"/>
                <a:sym typeface="Roboto"/>
              </a:rPr>
              <a:t> </a:t>
            </a:r>
            <a:endParaRPr>
              <a:latin typeface="Roboto"/>
              <a:ea typeface="Roboto"/>
              <a:cs typeface="Roboto"/>
              <a:sym typeface="Roboto"/>
            </a:endParaRPr>
          </a:p>
        </p:txBody>
      </p:sp>
      <p:pic>
        <p:nvPicPr>
          <p:cNvPr descr="Arms Arrest Crime - Free vector graphic on Pixabay" id="134" name="Google Shape;134;p24"/>
          <p:cNvPicPr preferRelativeResize="0"/>
          <p:nvPr/>
        </p:nvPicPr>
        <p:blipFill>
          <a:blip r:embed="rId5">
            <a:alphaModFix/>
          </a:blip>
          <a:stretch>
            <a:fillRect/>
          </a:stretch>
        </p:blipFill>
        <p:spPr>
          <a:xfrm>
            <a:off x="223700" y="1041087"/>
            <a:ext cx="3215226" cy="218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29715" y="309143"/>
            <a:ext cx="7113000" cy="13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400"/>
              <a:t>Miranda v. Arizona</a:t>
            </a:r>
            <a:endParaRPr i="1" sz="3400"/>
          </a:p>
          <a:p>
            <a:pPr indent="0" lvl="0" marL="0" rtl="0" algn="l">
              <a:spcBef>
                <a:spcPts val="0"/>
              </a:spcBef>
              <a:spcAft>
                <a:spcPts val="0"/>
              </a:spcAft>
              <a:buNone/>
            </a:pPr>
            <a:r>
              <a:rPr i="1" lang="en" sz="3400"/>
              <a:t>							</a:t>
            </a:r>
            <a:r>
              <a:rPr lang="en" sz="3400"/>
              <a:t>Ruling</a:t>
            </a:r>
            <a:endParaRPr sz="3400"/>
          </a:p>
        </p:txBody>
      </p:sp>
      <p:sp>
        <p:nvSpPr>
          <p:cNvPr id="140" name="Google Shape;140;p25"/>
          <p:cNvSpPr txBox="1"/>
          <p:nvPr>
            <p:ph idx="1" type="body"/>
          </p:nvPr>
        </p:nvSpPr>
        <p:spPr>
          <a:xfrm>
            <a:off x="329715" y="3413084"/>
            <a:ext cx="7113000" cy="602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b="1" lang="en" sz="2935"/>
              <a:t>Ruling</a:t>
            </a:r>
            <a:r>
              <a:rPr b="1" lang="en" sz="2935"/>
              <a:t>:</a:t>
            </a:r>
            <a:r>
              <a:rPr lang="en" sz="2935"/>
              <a:t> </a:t>
            </a:r>
            <a:r>
              <a:rPr lang="en" sz="2935"/>
              <a:t>The Fifth Amendment requires that law enforcement officials advise suspects of their right to remain silent and to obtain an attorney during interrogations while in police custody.</a:t>
            </a:r>
            <a:endParaRPr sz="2935"/>
          </a:p>
        </p:txBody>
      </p:sp>
      <p:sp>
        <p:nvSpPr>
          <p:cNvPr id="141" name="Google Shape;141;p25"/>
          <p:cNvSpPr txBox="1"/>
          <p:nvPr/>
        </p:nvSpPr>
        <p:spPr>
          <a:xfrm>
            <a:off x="3438925" y="1718850"/>
            <a:ext cx="40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3"/>
              </a:rPr>
              <a:t>https://pixabay.com/vectors/arms-arrest-crime-criminal-2029247/</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42" name="Google Shape;142;p25"/>
          <p:cNvSpPr txBox="1"/>
          <p:nvPr/>
        </p:nvSpPr>
        <p:spPr>
          <a:xfrm>
            <a:off x="2759000" y="7540125"/>
            <a:ext cx="42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4"/>
              </a:rPr>
              <a:t>https://www.oyez.org/cases/1965/759</a:t>
            </a:r>
            <a:r>
              <a:rPr lang="en">
                <a:solidFill>
                  <a:schemeClr val="dk1"/>
                </a:solidFill>
                <a:latin typeface="Roboto"/>
                <a:ea typeface="Roboto"/>
                <a:cs typeface="Roboto"/>
                <a:sym typeface="Roboto"/>
              </a:rPr>
              <a:t> </a:t>
            </a:r>
            <a:endParaRPr>
              <a:latin typeface="Roboto"/>
              <a:ea typeface="Roboto"/>
              <a:cs typeface="Roboto"/>
              <a:sym typeface="Roboto"/>
            </a:endParaRPr>
          </a:p>
        </p:txBody>
      </p:sp>
      <p:pic>
        <p:nvPicPr>
          <p:cNvPr descr="Arms Arrest Crime - Free vector graphic on Pixabay" id="143" name="Google Shape;143;p25"/>
          <p:cNvPicPr preferRelativeResize="0"/>
          <p:nvPr/>
        </p:nvPicPr>
        <p:blipFill>
          <a:blip r:embed="rId5">
            <a:alphaModFix/>
          </a:blip>
          <a:stretch>
            <a:fillRect/>
          </a:stretch>
        </p:blipFill>
        <p:spPr>
          <a:xfrm>
            <a:off x="223700" y="1041087"/>
            <a:ext cx="3215226" cy="218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500"/>
              <a:t>Questions</a:t>
            </a:r>
            <a:endParaRPr sz="4500"/>
          </a:p>
        </p:txBody>
      </p:sp>
      <p:sp>
        <p:nvSpPr>
          <p:cNvPr id="149" name="Google Shape;149;p26"/>
          <p:cNvSpPr txBox="1"/>
          <p:nvPr>
            <p:ph idx="1" type="body"/>
          </p:nvPr>
        </p:nvSpPr>
        <p:spPr>
          <a:xfrm>
            <a:off x="329725" y="2913424"/>
            <a:ext cx="7113000" cy="664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u="sng"/>
              <a:t>Directions</a:t>
            </a:r>
            <a:r>
              <a:rPr lang="en" sz="2200"/>
              <a:t>: After reading about the case, answer the questions below.</a:t>
            </a:r>
            <a:endParaRPr sz="2200"/>
          </a:p>
          <a:p>
            <a:pPr indent="-368300" lvl="0" marL="457200" rtl="0" algn="l">
              <a:spcBef>
                <a:spcPts val="1200"/>
              </a:spcBef>
              <a:spcAft>
                <a:spcPts val="0"/>
              </a:spcAft>
              <a:buSzPts val="2200"/>
              <a:buAutoNum type="arabicPeriod"/>
            </a:pPr>
            <a:r>
              <a:rPr lang="en" sz="2200"/>
              <a:t>What was the decision in </a:t>
            </a:r>
            <a:r>
              <a:rPr i="1" lang="en" sz="2200"/>
              <a:t>Miranda v. Arizona</a:t>
            </a:r>
            <a:r>
              <a:rPr lang="en" sz="2200"/>
              <a:t>?</a:t>
            </a:r>
            <a:endParaRPr sz="2200"/>
          </a:p>
          <a:p>
            <a:pPr indent="0" lvl="0" marL="457200" rtl="0" algn="l">
              <a:spcBef>
                <a:spcPts val="1200"/>
              </a:spcBef>
              <a:spcAft>
                <a:spcPts val="0"/>
              </a:spcAft>
              <a:buNone/>
            </a:pPr>
            <a:r>
              <a:t/>
            </a:r>
            <a:endParaRPr sz="2200"/>
          </a:p>
          <a:p>
            <a:pPr indent="0" lvl="0" marL="45720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How does this impact citizens today?</a:t>
            </a:r>
            <a:endParaRPr sz="2200"/>
          </a:p>
          <a:p>
            <a:pPr indent="0" lvl="0" marL="457200" rtl="0" algn="l">
              <a:spcBef>
                <a:spcPts val="1200"/>
              </a:spcBef>
              <a:spcAft>
                <a:spcPts val="0"/>
              </a:spcAft>
              <a:buNone/>
            </a:pPr>
            <a:r>
              <a:t/>
            </a:r>
            <a:endParaRPr sz="2200"/>
          </a:p>
          <a:p>
            <a:pPr indent="0" lvl="0" marL="45720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If the court would have made an opposite decision, what do you think arrests would like today?</a:t>
            </a:r>
            <a:endParaRPr sz="2200"/>
          </a:p>
          <a:p>
            <a:pPr indent="0" lvl="0" marL="0" rtl="0" algn="l">
              <a:spcBef>
                <a:spcPts val="1200"/>
              </a:spcBef>
              <a:spcAft>
                <a:spcPts val="1200"/>
              </a:spcAft>
              <a:buNone/>
            </a:pPr>
            <a:r>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29715" y="309143"/>
            <a:ext cx="7113000" cy="13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400"/>
              <a:t>Mapp v. Ohio</a:t>
            </a:r>
            <a:endParaRPr i="1" sz="3400"/>
          </a:p>
        </p:txBody>
      </p:sp>
      <p:sp>
        <p:nvSpPr>
          <p:cNvPr id="155" name="Google Shape;155;p27"/>
          <p:cNvSpPr txBox="1"/>
          <p:nvPr>
            <p:ph idx="1" type="body"/>
          </p:nvPr>
        </p:nvSpPr>
        <p:spPr>
          <a:xfrm>
            <a:off x="329715" y="3413084"/>
            <a:ext cx="7113000" cy="602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b="1" lang="en" sz="2235"/>
              <a:t>Background:</a:t>
            </a:r>
            <a:r>
              <a:rPr lang="en" sz="2235"/>
              <a:t> </a:t>
            </a:r>
            <a:r>
              <a:rPr lang="en" sz="2235"/>
              <a:t>The case originated in Cleveland, Ohio, when police officers forced their way into Dollree Mapp's house without a proper search warrant. Police believed that Mapp was harboring a suspected bomber and demanded entry. No suspect was found, but police discovered a trunk of obscene pictures in Mapp's basement. Mapp was arrested for possessing the pictures and was convicted in an Ohio court. Mapp argued that her Fourth Amendment rights had been violated by the search and eventually took her appeal to United States Supreme Court. At the time of the case, unlawfully seized evidence was banned from use in federal courts but not in state courts.</a:t>
            </a:r>
            <a:endParaRPr sz="2235"/>
          </a:p>
        </p:txBody>
      </p:sp>
      <p:sp>
        <p:nvSpPr>
          <p:cNvPr id="156" name="Google Shape;156;p27"/>
          <p:cNvSpPr txBox="1"/>
          <p:nvPr/>
        </p:nvSpPr>
        <p:spPr>
          <a:xfrm>
            <a:off x="3612725" y="1650750"/>
            <a:ext cx="4003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3"/>
              </a:rPr>
              <a:t>https://www.blueridgelife.com/2011/11/28/search-details-of-rooster-ridge-raid-emerge-bear-organs-harvested/</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57" name="Google Shape;157;p27"/>
          <p:cNvSpPr txBox="1"/>
          <p:nvPr/>
        </p:nvSpPr>
        <p:spPr>
          <a:xfrm>
            <a:off x="2454850" y="8387375"/>
            <a:ext cx="425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4"/>
              </a:rPr>
              <a:t>https://www.uscourts.gov/about-federal-courts/educational-resources/supreme-court-landmarks/mapp-v-ohio-podcast</a:t>
            </a:r>
            <a:r>
              <a:rPr lang="en">
                <a:solidFill>
                  <a:schemeClr val="dk1"/>
                </a:solidFill>
                <a:latin typeface="Roboto"/>
                <a:ea typeface="Roboto"/>
                <a:cs typeface="Roboto"/>
                <a:sym typeface="Roboto"/>
              </a:rPr>
              <a:t> </a:t>
            </a:r>
            <a:endParaRPr>
              <a:latin typeface="Roboto"/>
              <a:ea typeface="Roboto"/>
              <a:cs typeface="Roboto"/>
              <a:sym typeface="Roboto"/>
            </a:endParaRPr>
          </a:p>
        </p:txBody>
      </p:sp>
      <p:pic>
        <p:nvPicPr>
          <p:cNvPr descr="Search Details Of Rooster Ridge Raid Emerge - Suspected Bear Organs  Harvested - Updated 1.15.12 - Blue Ridge Life Magazine" id="158" name="Google Shape;158;p27"/>
          <p:cNvPicPr preferRelativeResize="0"/>
          <p:nvPr/>
        </p:nvPicPr>
        <p:blipFill rotWithShape="1">
          <a:blip r:embed="rId5">
            <a:alphaModFix/>
          </a:blip>
          <a:srcRect b="60330" l="0" r="41458" t="0"/>
          <a:stretch/>
        </p:blipFill>
        <p:spPr>
          <a:xfrm>
            <a:off x="217250" y="1238325"/>
            <a:ext cx="3221675" cy="1989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29715" y="309143"/>
            <a:ext cx="7113000" cy="13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400"/>
              <a:t>Mapp v. Ohio</a:t>
            </a:r>
            <a:endParaRPr i="1" sz="3400"/>
          </a:p>
          <a:p>
            <a:pPr indent="0" lvl="0" marL="0" rtl="0" algn="l">
              <a:spcBef>
                <a:spcPts val="0"/>
              </a:spcBef>
              <a:spcAft>
                <a:spcPts val="0"/>
              </a:spcAft>
              <a:buNone/>
            </a:pPr>
            <a:r>
              <a:rPr i="1" lang="en" sz="3400"/>
              <a:t>							</a:t>
            </a:r>
            <a:r>
              <a:rPr lang="en" sz="3400"/>
              <a:t>Ruling</a:t>
            </a:r>
            <a:endParaRPr sz="3400"/>
          </a:p>
        </p:txBody>
      </p:sp>
      <p:sp>
        <p:nvSpPr>
          <p:cNvPr id="164" name="Google Shape;164;p28"/>
          <p:cNvSpPr txBox="1"/>
          <p:nvPr>
            <p:ph idx="1" type="body"/>
          </p:nvPr>
        </p:nvSpPr>
        <p:spPr>
          <a:xfrm>
            <a:off x="329715" y="3413084"/>
            <a:ext cx="7113000" cy="602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b="1" lang="en" sz="2735"/>
              <a:t>Ruling</a:t>
            </a:r>
            <a:r>
              <a:rPr b="1" lang="en" sz="2735"/>
              <a:t>:</a:t>
            </a:r>
            <a:r>
              <a:rPr lang="en" sz="2735"/>
              <a:t> </a:t>
            </a:r>
            <a:r>
              <a:rPr lang="en" sz="2735"/>
              <a:t>The U.S. Supreme Court ruled in a 5-3 vote in favor of Mapp. The high court said evidence seized unlawfully, without a search warrant, could not be used in criminal prosecutions in state courts.</a:t>
            </a:r>
            <a:endParaRPr sz="2735"/>
          </a:p>
        </p:txBody>
      </p:sp>
      <p:sp>
        <p:nvSpPr>
          <p:cNvPr id="165" name="Google Shape;165;p28"/>
          <p:cNvSpPr txBox="1"/>
          <p:nvPr/>
        </p:nvSpPr>
        <p:spPr>
          <a:xfrm>
            <a:off x="3612725" y="1650750"/>
            <a:ext cx="4003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3"/>
              </a:rPr>
              <a:t>https://www.blueridgelife.com/2011/11/28/search-details-of-rooster-ridge-raid-emerge-bear-organs-harvested/</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66" name="Google Shape;166;p28"/>
          <p:cNvSpPr txBox="1"/>
          <p:nvPr/>
        </p:nvSpPr>
        <p:spPr>
          <a:xfrm>
            <a:off x="2454850" y="8387375"/>
            <a:ext cx="425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4"/>
              </a:rPr>
              <a:t>https://www.uscourts.gov/about-federal-courts/educational-resources/supreme-court-landmarks/mapp-v-ohio-podcast</a:t>
            </a:r>
            <a:r>
              <a:rPr lang="en">
                <a:solidFill>
                  <a:schemeClr val="dk1"/>
                </a:solidFill>
                <a:latin typeface="Roboto"/>
                <a:ea typeface="Roboto"/>
                <a:cs typeface="Roboto"/>
                <a:sym typeface="Roboto"/>
              </a:rPr>
              <a:t> </a:t>
            </a:r>
            <a:endParaRPr>
              <a:latin typeface="Roboto"/>
              <a:ea typeface="Roboto"/>
              <a:cs typeface="Roboto"/>
              <a:sym typeface="Roboto"/>
            </a:endParaRPr>
          </a:p>
        </p:txBody>
      </p:sp>
      <p:pic>
        <p:nvPicPr>
          <p:cNvPr descr="Search Details Of Rooster Ridge Raid Emerge - Suspected Bear Organs  Harvested - Updated 1.15.12 - Blue Ridge Life Magazine" id="167" name="Google Shape;167;p28"/>
          <p:cNvPicPr preferRelativeResize="0"/>
          <p:nvPr/>
        </p:nvPicPr>
        <p:blipFill rotWithShape="1">
          <a:blip r:embed="rId5">
            <a:alphaModFix/>
          </a:blip>
          <a:srcRect b="60330" l="0" r="41458" t="0"/>
          <a:stretch/>
        </p:blipFill>
        <p:spPr>
          <a:xfrm>
            <a:off x="217250" y="1238325"/>
            <a:ext cx="3221675" cy="1989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500"/>
              <a:t>Questions</a:t>
            </a:r>
            <a:endParaRPr sz="4500"/>
          </a:p>
        </p:txBody>
      </p:sp>
      <p:sp>
        <p:nvSpPr>
          <p:cNvPr id="173" name="Google Shape;173;p29"/>
          <p:cNvSpPr txBox="1"/>
          <p:nvPr>
            <p:ph idx="1" type="body"/>
          </p:nvPr>
        </p:nvSpPr>
        <p:spPr>
          <a:xfrm>
            <a:off x="329725" y="2913424"/>
            <a:ext cx="7113000" cy="671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u="sng"/>
              <a:t>Directions</a:t>
            </a:r>
            <a:r>
              <a:rPr lang="en" sz="2200"/>
              <a:t>: After reading about the case, answer the questions below.</a:t>
            </a:r>
            <a:endParaRPr sz="2200"/>
          </a:p>
          <a:p>
            <a:pPr indent="-368300" lvl="0" marL="457200" rtl="0" algn="l">
              <a:spcBef>
                <a:spcPts val="1200"/>
              </a:spcBef>
              <a:spcAft>
                <a:spcPts val="0"/>
              </a:spcAft>
              <a:buSzPts val="2200"/>
              <a:buAutoNum type="arabicPeriod"/>
            </a:pPr>
            <a:r>
              <a:rPr lang="en" sz="2200"/>
              <a:t>What was the decision in </a:t>
            </a:r>
            <a:r>
              <a:rPr i="1" lang="en" sz="2200"/>
              <a:t>Mapp v. Ohio</a:t>
            </a:r>
            <a:r>
              <a:rPr lang="en" sz="2200"/>
              <a:t>?</a:t>
            </a:r>
            <a:endParaRPr sz="2200"/>
          </a:p>
          <a:p>
            <a:pPr indent="0" lvl="0" marL="457200" rtl="0" algn="l">
              <a:spcBef>
                <a:spcPts val="1200"/>
              </a:spcBef>
              <a:spcAft>
                <a:spcPts val="0"/>
              </a:spcAft>
              <a:buNone/>
            </a:pPr>
            <a:r>
              <a:t/>
            </a:r>
            <a:endParaRPr sz="2200"/>
          </a:p>
          <a:p>
            <a:pPr indent="0" lvl="0" marL="45720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How does this impact citizens today?</a:t>
            </a:r>
            <a:endParaRPr sz="2200"/>
          </a:p>
          <a:p>
            <a:pPr indent="0" lvl="0" marL="457200" rtl="0" algn="l">
              <a:spcBef>
                <a:spcPts val="1200"/>
              </a:spcBef>
              <a:spcAft>
                <a:spcPts val="0"/>
              </a:spcAft>
              <a:buNone/>
            </a:pPr>
            <a:r>
              <a:t/>
            </a:r>
            <a:endParaRPr sz="2200"/>
          </a:p>
          <a:p>
            <a:pPr indent="0" lvl="0" marL="45720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If the court would have made an opposite decision, what do you think evidence collection would look like today?</a:t>
            </a:r>
            <a:endParaRPr sz="2200"/>
          </a:p>
          <a:p>
            <a:pPr indent="0" lvl="0" marL="0" rtl="0" algn="l">
              <a:spcBef>
                <a:spcPts val="1200"/>
              </a:spcBef>
              <a:spcAft>
                <a:spcPts val="1200"/>
              </a:spcAft>
              <a:buNone/>
            </a:pPr>
            <a:r>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nvSpPr>
        <p:spPr>
          <a:xfrm>
            <a:off x="508050" y="803825"/>
            <a:ext cx="6756300" cy="22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1"/>
                </a:solidFill>
                <a:latin typeface="Roboto Slab"/>
                <a:ea typeface="Roboto Slab"/>
                <a:cs typeface="Roboto Slab"/>
                <a:sym typeface="Roboto Slab"/>
              </a:rPr>
              <a:t>"It is emphatically the province and duty of the judicial department to say what the law is."</a:t>
            </a:r>
            <a:endParaRPr sz="27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sz="2700">
              <a:solidFill>
                <a:schemeClr val="dk1"/>
              </a:solidFill>
              <a:latin typeface="Roboto Slab"/>
              <a:ea typeface="Roboto Slab"/>
              <a:cs typeface="Roboto Slab"/>
              <a:sym typeface="Roboto Slab"/>
            </a:endParaRPr>
          </a:p>
          <a:p>
            <a:pPr indent="-400050" lvl="0" marL="457200" rtl="0" algn="r">
              <a:spcBef>
                <a:spcPts val="0"/>
              </a:spcBef>
              <a:spcAft>
                <a:spcPts val="0"/>
              </a:spcAft>
              <a:buClr>
                <a:schemeClr val="dk1"/>
              </a:buClr>
              <a:buSzPts val="2700"/>
              <a:buFont typeface="Roboto Slab"/>
              <a:buChar char="-"/>
            </a:pPr>
            <a:r>
              <a:rPr lang="en" sz="2700">
                <a:solidFill>
                  <a:schemeClr val="dk1"/>
                </a:solidFill>
                <a:latin typeface="Roboto Slab"/>
                <a:ea typeface="Roboto Slab"/>
                <a:cs typeface="Roboto Slab"/>
                <a:sym typeface="Roboto Slab"/>
              </a:rPr>
              <a:t>Chief Justice John Marshall</a:t>
            </a:r>
            <a:endParaRPr sz="2700">
              <a:solidFill>
                <a:schemeClr val="dk1"/>
              </a:solidFill>
              <a:latin typeface="Roboto Slab"/>
              <a:ea typeface="Roboto Slab"/>
              <a:cs typeface="Roboto Slab"/>
              <a:sym typeface="Roboto Slab"/>
            </a:endParaRPr>
          </a:p>
        </p:txBody>
      </p:sp>
      <p:sp>
        <p:nvSpPr>
          <p:cNvPr id="70" name="Google Shape;70;p14"/>
          <p:cNvSpPr txBox="1"/>
          <p:nvPr/>
        </p:nvSpPr>
        <p:spPr>
          <a:xfrm>
            <a:off x="508050" y="4736275"/>
            <a:ext cx="6756300" cy="22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FFF2CC"/>
                </a:solidFill>
                <a:latin typeface="Roboto Slab"/>
                <a:ea typeface="Roboto Slab"/>
                <a:cs typeface="Roboto Slab"/>
                <a:sym typeface="Roboto Slab"/>
              </a:rPr>
              <a:t>What do you think this quote means?</a:t>
            </a:r>
            <a:endParaRPr b="1" sz="2700">
              <a:solidFill>
                <a:srgbClr val="FFF2CC"/>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29715" y="895693"/>
            <a:ext cx="7113000" cy="134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5500"/>
              <a:t>Marbury v. Madison</a:t>
            </a:r>
            <a:endParaRPr i="1" sz="5500"/>
          </a:p>
        </p:txBody>
      </p:sp>
      <p:sp>
        <p:nvSpPr>
          <p:cNvPr id="76" name="Google Shape;76;p15"/>
          <p:cNvSpPr txBox="1"/>
          <p:nvPr>
            <p:ph idx="1" type="body"/>
          </p:nvPr>
        </p:nvSpPr>
        <p:spPr>
          <a:xfrm>
            <a:off x="329715" y="2913434"/>
            <a:ext cx="7113000" cy="6021000"/>
          </a:xfrm>
          <a:prstGeom prst="rect">
            <a:avLst/>
          </a:prstGeom>
        </p:spPr>
        <p:txBody>
          <a:bodyPr anchorCtr="0" anchor="t" bIns="91425" lIns="91425" spcFirstLastPara="1" rIns="91425" wrap="square" tIns="91425">
            <a:normAutofit/>
          </a:bodyPr>
          <a:lstStyle/>
          <a:p>
            <a:pPr indent="-425450" lvl="0" marL="457200" rtl="0" algn="l">
              <a:spcBef>
                <a:spcPts val="0"/>
              </a:spcBef>
              <a:spcAft>
                <a:spcPts val="0"/>
              </a:spcAft>
              <a:buSzPts val="3100"/>
              <a:buChar char="●"/>
            </a:pPr>
            <a:r>
              <a:rPr lang="en" sz="3100"/>
              <a:t>Use the link to watch the video about the case </a:t>
            </a:r>
            <a:r>
              <a:rPr i="1" lang="en" sz="3100"/>
              <a:t>Marbury v. Madison.</a:t>
            </a:r>
            <a:endParaRPr i="1" sz="3100"/>
          </a:p>
          <a:p>
            <a:pPr indent="-425450" lvl="1" marL="914400" rtl="0" algn="l">
              <a:spcBef>
                <a:spcPts val="0"/>
              </a:spcBef>
              <a:spcAft>
                <a:spcPts val="0"/>
              </a:spcAft>
              <a:buSzPts val="3100"/>
              <a:buChar char="○"/>
            </a:pPr>
            <a:r>
              <a:rPr lang="en" sz="3100" u="sng">
                <a:solidFill>
                  <a:schemeClr val="hlink"/>
                </a:solidFill>
                <a:hlinkClick r:id="rId3"/>
              </a:rPr>
              <a:t>Use this link</a:t>
            </a:r>
            <a:r>
              <a:rPr lang="en" sz="3100"/>
              <a:t>.</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416713" y="1029307"/>
            <a:ext cx="4776000" cy="799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Read the information on the next two slides.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29715" y="895693"/>
            <a:ext cx="7113000" cy="134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500"/>
              <a:t>Questions</a:t>
            </a:r>
            <a:endParaRPr sz="4500"/>
          </a:p>
        </p:txBody>
      </p:sp>
      <p:sp>
        <p:nvSpPr>
          <p:cNvPr id="95" name="Google Shape;95;p19"/>
          <p:cNvSpPr txBox="1"/>
          <p:nvPr>
            <p:ph idx="1" type="body"/>
          </p:nvPr>
        </p:nvSpPr>
        <p:spPr>
          <a:xfrm>
            <a:off x="329715" y="2913434"/>
            <a:ext cx="7113000" cy="602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u="sng"/>
              <a:t>Directions</a:t>
            </a:r>
            <a:r>
              <a:rPr lang="en" sz="2200"/>
              <a:t>: After watching the video and reading the article, answer the questions below.</a:t>
            </a:r>
            <a:endParaRPr sz="2200"/>
          </a:p>
          <a:p>
            <a:pPr indent="-368300" lvl="0" marL="457200" rtl="0" algn="l">
              <a:spcBef>
                <a:spcPts val="1200"/>
              </a:spcBef>
              <a:spcAft>
                <a:spcPts val="0"/>
              </a:spcAft>
              <a:buSzPts val="2200"/>
              <a:buAutoNum type="arabicPeriod"/>
            </a:pPr>
            <a:r>
              <a:rPr lang="en" sz="2200"/>
              <a:t>What is judicial review?</a:t>
            </a:r>
            <a:endParaRPr sz="2200"/>
          </a:p>
          <a:p>
            <a:pPr indent="0" lvl="0" marL="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What does it give the courts the power to do?</a:t>
            </a:r>
            <a:endParaRPr sz="2200"/>
          </a:p>
          <a:p>
            <a:pPr indent="0" lvl="0" marL="0" rtl="0" algn="l">
              <a:spcBef>
                <a:spcPts val="1200"/>
              </a:spcBef>
              <a:spcAft>
                <a:spcPts val="0"/>
              </a:spcAft>
              <a:buNone/>
            </a:pPr>
            <a:r>
              <a:t/>
            </a:r>
            <a:endParaRPr sz="2200"/>
          </a:p>
          <a:p>
            <a:pPr indent="-368300" lvl="0" marL="457200" rtl="0" algn="l">
              <a:spcBef>
                <a:spcPts val="1200"/>
              </a:spcBef>
              <a:spcAft>
                <a:spcPts val="0"/>
              </a:spcAft>
              <a:buSzPts val="2200"/>
              <a:buAutoNum type="arabicPeriod"/>
            </a:pPr>
            <a:r>
              <a:rPr lang="en" sz="2200"/>
              <a:t>How does judicial review affect our lives?</a:t>
            </a:r>
            <a:endParaRPr sz="2200"/>
          </a:p>
          <a:p>
            <a:pPr indent="0" lvl="0" marL="0" rtl="0" algn="l">
              <a:spcBef>
                <a:spcPts val="1200"/>
              </a:spcBef>
              <a:spcAft>
                <a:spcPts val="1200"/>
              </a:spcAft>
              <a:buNone/>
            </a:pPr>
            <a:r>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269125" y="3556338"/>
            <a:ext cx="3438300" cy="294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500"/>
              <a:t>Impact On Our Lives</a:t>
            </a:r>
            <a:endParaRPr sz="4500"/>
          </a:p>
        </p:txBody>
      </p:sp>
      <p:sp>
        <p:nvSpPr>
          <p:cNvPr id="101" name="Google Shape;101;p20"/>
          <p:cNvSpPr txBox="1"/>
          <p:nvPr>
            <p:ph idx="2" type="body"/>
          </p:nvPr>
        </p:nvSpPr>
        <p:spPr>
          <a:xfrm>
            <a:off x="4176850" y="1416138"/>
            <a:ext cx="3261600" cy="722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2400"/>
              <a:t>On the slides that follow, you will read about three Supreme Court cases from the past.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29715" y="309143"/>
            <a:ext cx="7113000" cy="13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400"/>
              <a:t>Brown v. Board of Education </a:t>
            </a:r>
            <a:endParaRPr i="1" sz="3400"/>
          </a:p>
        </p:txBody>
      </p:sp>
      <p:sp>
        <p:nvSpPr>
          <p:cNvPr id="107" name="Google Shape;107;p21"/>
          <p:cNvSpPr txBox="1"/>
          <p:nvPr>
            <p:ph idx="1" type="body"/>
          </p:nvPr>
        </p:nvSpPr>
        <p:spPr>
          <a:xfrm>
            <a:off x="329715" y="3413084"/>
            <a:ext cx="7113000" cy="602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b="1" lang="en" sz="1935"/>
              <a:t>Background:</a:t>
            </a:r>
            <a:r>
              <a:rPr lang="en" sz="1935"/>
              <a:t> In the 1950s segregation laws in many states prohibited African American children and white children from attending the same schools. Linda Brown, an African American girl, could not attend a less-crowded white school a few blocks from her home in Topeka, Kan. Instead, she had to ride a bus across town to attend an African American school. In 1951, Linda Brown’s father and several parents from her school filed suit against the Board of Education of the City of Topeka, Kansas, in the United States District Court for the District of Kansas. He argued that separate schools were unconstitutional because they violated equal protection guaranteed by the Fourteenth Amendment. The district court ruled in favor of the Board of Education citing the “separate but equal” precedent established by the 1896 Supreme Court case Plessy v. Ferguson. The Brown case, along with four other similar segregation cases, was appealed to the United States Supreme Court. Thurgood Marshall, an NAACP attorney, argued the case before the Court.</a:t>
            </a:r>
            <a:endParaRPr sz="1935"/>
          </a:p>
        </p:txBody>
      </p:sp>
      <p:pic>
        <p:nvPicPr>
          <p:cNvPr descr="60 Years later, Brown v. Board of Education | Today at the C… | Lorie  Shaull | Flickr" id="108" name="Google Shape;108;p21"/>
          <p:cNvPicPr preferRelativeResize="0"/>
          <p:nvPr/>
        </p:nvPicPr>
        <p:blipFill>
          <a:blip r:embed="rId3">
            <a:alphaModFix/>
          </a:blip>
          <a:stretch>
            <a:fillRect/>
          </a:stretch>
        </p:blipFill>
        <p:spPr>
          <a:xfrm>
            <a:off x="329729" y="1107949"/>
            <a:ext cx="2737449" cy="2053099"/>
          </a:xfrm>
          <a:prstGeom prst="rect">
            <a:avLst/>
          </a:prstGeom>
          <a:noFill/>
          <a:ln>
            <a:noFill/>
          </a:ln>
        </p:spPr>
      </p:pic>
      <p:sp>
        <p:nvSpPr>
          <p:cNvPr id="109" name="Google Shape;109;p21"/>
          <p:cNvSpPr txBox="1"/>
          <p:nvPr/>
        </p:nvSpPr>
        <p:spPr>
          <a:xfrm>
            <a:off x="3438925" y="1718850"/>
            <a:ext cx="40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4"/>
              </a:rPr>
              <a:t>https://www.flickr.com/photos/number7cloud/13992154868</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110" name="Google Shape;110;p21"/>
          <p:cNvSpPr txBox="1"/>
          <p:nvPr/>
        </p:nvSpPr>
        <p:spPr>
          <a:xfrm>
            <a:off x="2954525" y="8559425"/>
            <a:ext cx="425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Source: </a:t>
            </a:r>
            <a:r>
              <a:rPr lang="en" u="sng">
                <a:solidFill>
                  <a:schemeClr val="hlink"/>
                </a:solidFill>
                <a:latin typeface="Roboto"/>
                <a:ea typeface="Roboto"/>
                <a:cs typeface="Roboto"/>
                <a:sym typeface="Roboto"/>
                <a:hlinkClick r:id="rId5"/>
              </a:rPr>
              <a:t>https://www.uscourts.gov/about-federal-courts/educational-resources/supreme-court-landmarks/brown-v-board-education-podcast</a:t>
            </a: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1C4587"/>
      </a:lt1>
      <a:dk2>
        <a:srgbClr val="004065"/>
      </a:dk2>
      <a:lt2>
        <a:srgbClr val="CFD8DC"/>
      </a:lt2>
      <a:accent1>
        <a:srgbClr val="0277BD"/>
      </a:accent1>
      <a:accent2>
        <a:srgbClr val="558B2F"/>
      </a:accent2>
      <a:accent3>
        <a:srgbClr val="009688"/>
      </a:accent3>
      <a:accent4>
        <a:srgbClr val="FFF2CC"/>
      </a:accent4>
      <a:accent5>
        <a:srgbClr val="E06666"/>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526C19D6CEB842BAE52E382A9837FB" ma:contentTypeVersion="10" ma:contentTypeDescription="Create a new document." ma:contentTypeScope="" ma:versionID="51f5209d560fdc4e441e96545263e97f">
  <xsd:schema xmlns:xsd="http://www.w3.org/2001/XMLSchema" xmlns:xs="http://www.w3.org/2001/XMLSchema" xmlns:p="http://schemas.microsoft.com/office/2006/metadata/properties" xmlns:ns2="df3412ef-948d-46d4-8bd7-a2ed407af709" xmlns:ns3="0a4b1ca4-3d96-49b5-a972-3784b7409a50" targetNamespace="http://schemas.microsoft.com/office/2006/metadata/properties" ma:root="true" ma:fieldsID="b6f657ccddcecd9aff29db01f300dd7e" ns2:_="" ns3:_="">
    <xsd:import namespace="df3412ef-948d-46d4-8bd7-a2ed407af709"/>
    <xsd:import namespace="0a4b1ca4-3d96-49b5-a972-3784b7409a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412ef-948d-46d4-8bd7-a2ed407af7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b1ca4-3d96-49b5-a972-3784b7409a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5e4f40-e94b-4d8a-a6fa-e31f62c6e814}" ma:internalName="TaxCatchAll" ma:showField="CatchAllData" ma:web="0a4b1ca4-3d96-49b5-a972-3784b7409a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3412ef-948d-46d4-8bd7-a2ed407af709">
      <Terms xmlns="http://schemas.microsoft.com/office/infopath/2007/PartnerControls"/>
    </lcf76f155ced4ddcb4097134ff3c332f>
    <TaxCatchAll xmlns="0a4b1ca4-3d96-49b5-a972-3784b7409a50" xsi:nil="true"/>
  </documentManagement>
</p:properties>
</file>

<file path=customXml/itemProps1.xml><?xml version="1.0" encoding="utf-8"?>
<ds:datastoreItem xmlns:ds="http://schemas.openxmlformats.org/officeDocument/2006/customXml" ds:itemID="{55529D4F-D76D-4338-9771-F5127AD804D2}"/>
</file>

<file path=customXml/itemProps2.xml><?xml version="1.0" encoding="utf-8"?>
<ds:datastoreItem xmlns:ds="http://schemas.openxmlformats.org/officeDocument/2006/customXml" ds:itemID="{0F8DD871-C2C1-4B93-91FF-2C82D591E015}"/>
</file>

<file path=customXml/itemProps3.xml><?xml version="1.0" encoding="utf-8"?>
<ds:datastoreItem xmlns:ds="http://schemas.openxmlformats.org/officeDocument/2006/customXml" ds:itemID="{2F76D824-902E-4367-B9AC-9F319430535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0x010100D3526C19D6CEB842BAE52E382A9837FB</vt:lpwstr>
  </property>
</Properties>
</file>