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DM Serif Display"/>
      <p:regular r:id="rId13"/>
      <p: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DMSerifDisplay-regular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DMSerif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Make sure to emphasize the change in methods for choosing senator.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It might be a good idea to host discussion on whether term limits might make a difference in the decision making process of Congress.</a:t>
            </a:r>
            <a:endParaRPr/>
          </a:p>
        </p:txBody>
      </p:sp>
      <p:sp>
        <p:nvSpPr>
          <p:cNvPr id="56" name="Google Shape;5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cd766e0f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Make a comparison between various states of numbers of </a:t>
            </a:r>
            <a:r>
              <a:rPr lang="ru-RU"/>
              <a:t>representatives</a:t>
            </a:r>
            <a:r>
              <a:rPr lang="ru-RU"/>
              <a:t>. (Such as Texas and New Jersey; California and Alaska).</a:t>
            </a:r>
            <a:endParaRPr/>
          </a:p>
        </p:txBody>
      </p:sp>
      <p:sp>
        <p:nvSpPr>
          <p:cNvPr id="62" name="Google Shape;62;g10cd766e0f8_0_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cd766e0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Lead a class discussion regarding using state legislatures to draw district boundary lines.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Lead a class discussion regarding using advisory commissions and/or backup commissions in drawing district boundary lines.</a:t>
            </a:r>
            <a:endParaRPr/>
          </a:p>
        </p:txBody>
      </p:sp>
      <p:sp>
        <p:nvSpPr>
          <p:cNvPr id="68" name="Google Shape;68;g10cd766e0f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e4a8ad47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Lead a class discussion on having elected official on decision making bodies </a:t>
            </a:r>
            <a:r>
              <a:rPr lang="ru-RU"/>
              <a:t>related to drawing districts boundaries.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Lead a class discussion on having an independent </a:t>
            </a:r>
            <a:r>
              <a:rPr lang="ru-RU"/>
              <a:t>commission make decisions on drawing district boundaries.</a:t>
            </a:r>
            <a:endParaRPr/>
          </a:p>
        </p:txBody>
      </p:sp>
      <p:sp>
        <p:nvSpPr>
          <p:cNvPr id="74" name="Google Shape;74;g10e4a8ad475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e4a8ad47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This is a good time to review fundamental principles of government.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ru-RU"/>
              <a:t>– It is also a </a:t>
            </a:r>
            <a:r>
              <a:rPr lang="ru-RU"/>
              <a:t>responsibility</a:t>
            </a:r>
            <a:r>
              <a:rPr lang="ru-RU"/>
              <a:t> of </a:t>
            </a:r>
            <a:r>
              <a:rPr lang="ru-RU"/>
              <a:t>citizens to contact and communicate with government officials.</a:t>
            </a:r>
            <a:endParaRPr/>
          </a:p>
        </p:txBody>
      </p:sp>
      <p:sp>
        <p:nvSpPr>
          <p:cNvPr id="80" name="Google Shape;80;g10e4a8ad475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2051050" y="4652963"/>
            <a:ext cx="4176713" cy="893762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051050" y="5445125"/>
            <a:ext cx="4176713" cy="503238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2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1547813" y="115888"/>
            <a:ext cx="6408737" cy="508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 rot="5400000">
            <a:off x="1980407" y="404020"/>
            <a:ext cx="5616575" cy="6481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 rot="5400000">
            <a:off x="4051300" y="2474913"/>
            <a:ext cx="6337300" cy="161925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 rot="5400000">
            <a:off x="734219" y="929482"/>
            <a:ext cx="6337300" cy="4710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1547813" y="115888"/>
            <a:ext cx="6408737" cy="508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547813" y="836613"/>
            <a:ext cx="6481762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1547813" y="115888"/>
            <a:ext cx="6408737" cy="508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1547813" y="836613"/>
            <a:ext cx="3163887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64100" y="836613"/>
            <a:ext cx="3165475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28" name="Google Shape;28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29" name="Google Shape;29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0" name="Google Shape;30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1547813" y="115888"/>
            <a:ext cx="6408737" cy="508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547813" y="115888"/>
            <a:ext cx="6408737" cy="508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547813" y="836613"/>
            <a:ext cx="6481762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oweredtemplate.com/04635/0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ctrTitle"/>
          </p:nvPr>
        </p:nvSpPr>
        <p:spPr>
          <a:xfrm>
            <a:off x="350050" y="4145050"/>
            <a:ext cx="7860600" cy="7938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-RU" sz="4400">
                <a:latin typeface="DM Serif Display"/>
                <a:ea typeface="DM Serif Display"/>
                <a:cs typeface="DM Serif Display"/>
                <a:sym typeface="DM Serif Display"/>
              </a:rPr>
              <a:t>Congressional Representation</a:t>
            </a:r>
            <a:endParaRPr b="0" sz="4400"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53" name="Google Shape;53;p13"/>
          <p:cNvSpPr txBox="1"/>
          <p:nvPr>
            <p:ph idx="1" type="subTitle"/>
          </p:nvPr>
        </p:nvSpPr>
        <p:spPr>
          <a:xfrm>
            <a:off x="477350" y="4938850"/>
            <a:ext cx="8035500" cy="4335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2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ru-RU" sz="1900">
                <a:latin typeface="DM Serif Display"/>
                <a:ea typeface="DM Serif Display"/>
                <a:cs typeface="DM Serif Display"/>
                <a:sym typeface="DM Serif Display"/>
              </a:rPr>
              <a:t>How representatives are chosen and methods for determining </a:t>
            </a:r>
            <a:r>
              <a:rPr lang="ru-RU" sz="1900">
                <a:latin typeface="DM Serif Display"/>
                <a:ea typeface="DM Serif Display"/>
                <a:cs typeface="DM Serif Display"/>
                <a:sym typeface="DM Serif Display"/>
              </a:rPr>
              <a:t>districts</a:t>
            </a:r>
            <a:r>
              <a:rPr lang="ru-RU" sz="1900">
                <a:latin typeface="DM Serif Display"/>
                <a:ea typeface="DM Serif Display"/>
                <a:cs typeface="DM Serif Display"/>
                <a:sym typeface="DM Serif Display"/>
              </a:rPr>
              <a:t>.</a:t>
            </a:r>
            <a:endParaRPr sz="1900"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1908175" y="188913"/>
            <a:ext cx="7056438" cy="7239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Senatorial Representation</a:t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1908175" y="981075"/>
            <a:ext cx="7056438" cy="5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Char char="•"/>
            </a:pPr>
            <a:r>
              <a:rPr lang="ru-RU" sz="30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Two senators are chosen from each state</a:t>
            </a:r>
            <a:endParaRPr sz="30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Senators are elected for six year terms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Originally chosen by state legislatures.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17th amendment allowed for senators to be chosen by direct election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No term limits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Senators can serve indefinitely (unlike the president, who is limited to two terms.)</a:t>
            </a:r>
            <a:endParaRPr b="0"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908175" y="188913"/>
            <a:ext cx="7056300" cy="7239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Representation in the House</a:t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908175" y="981075"/>
            <a:ext cx="7056300" cy="54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Char char="•"/>
            </a:pPr>
            <a:r>
              <a:rPr lang="ru-RU" sz="30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Each state has a different number of representatives</a:t>
            </a:r>
            <a:endParaRPr sz="30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Determined by the state’s population.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Each state is divided into districts, which elect a representative to serve the district.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–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Virginia has 11 representatives.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Each representative serves for a two-year term.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•"/>
            </a:pPr>
            <a:r>
              <a:rPr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No term limits.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1908175" y="188913"/>
            <a:ext cx="7056300" cy="7239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Congressional Districts</a:t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1908175" y="837875"/>
            <a:ext cx="7056300" cy="54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Char char="•"/>
            </a:pPr>
            <a:r>
              <a:rPr lang="ru-RU" sz="30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Not all states divide into districts the same way.</a:t>
            </a:r>
            <a:endParaRPr sz="30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Methods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In most states, the state legislature plays a role.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A few states have advisory commissions to advise the legislatures.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8100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M Serif Display"/>
              <a:buChar char="–"/>
            </a:pPr>
            <a:r>
              <a:rPr lang="ru-RU" sz="24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There are also backup commissions that have influence after the advisory commission.</a:t>
            </a:r>
            <a:endParaRPr sz="24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Several states have politician commissions, in which elected officials serve as the commission.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1908175" y="188913"/>
            <a:ext cx="7056300" cy="7239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Congressional Districts</a:t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1908175" y="981075"/>
            <a:ext cx="7056300" cy="54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Char char="•"/>
            </a:pPr>
            <a:r>
              <a:rPr lang="ru-RU" sz="30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Not all states divide into districts the same way.</a:t>
            </a:r>
            <a:endParaRPr sz="30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Methods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Several states have politician commissions, in which elected officials serve as the commission.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Other states have independent commissions, in which restrictions deter elected officials from being on the </a:t>
            </a: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commission</a:t>
            </a: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1908175" y="188913"/>
            <a:ext cx="7056300" cy="7239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Representing the People</a:t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1908175" y="981075"/>
            <a:ext cx="7056300" cy="54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Char char="•"/>
            </a:pPr>
            <a:r>
              <a:rPr lang="ru-RU" sz="30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Senators and Representatives are elected to serve the people.</a:t>
            </a:r>
            <a:endParaRPr sz="30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erif Display"/>
              <a:buChar char="–"/>
            </a:pPr>
            <a:r>
              <a:rPr b="0" lang="ru-RU" sz="28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“Consent of the Governed”</a:t>
            </a:r>
            <a:endParaRPr b="0" sz="28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The people are the source of any and all governmental power.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When the people are unhappy, another representative can be elected.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937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DM Serif Display"/>
              <a:buChar char="•"/>
            </a:pPr>
            <a:r>
              <a:rPr lang="ru-RU" sz="2600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Elected officials can be contacted and it’s citizens’ responsibility to communicate with government officials.</a:t>
            </a:r>
            <a:endParaRPr sz="2600"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2124075" y="404813"/>
            <a:ext cx="4321175" cy="649287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17961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latin typeface="DM Serif Display"/>
                <a:ea typeface="DM Serif Display"/>
                <a:cs typeface="DM Serif Display"/>
                <a:sym typeface="DM Serif Display"/>
              </a:rPr>
              <a:t>Attributes</a:t>
            </a:r>
            <a:endParaRPr b="1" sz="3600"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89" name="Google Shape;89;p19"/>
          <p:cNvSpPr txBox="1"/>
          <p:nvPr>
            <p:ph idx="1" type="body"/>
          </p:nvPr>
        </p:nvSpPr>
        <p:spPr>
          <a:xfrm>
            <a:off x="827088" y="1341438"/>
            <a:ext cx="7343775" cy="489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DM Serif Display"/>
              <a:buChar char="•"/>
            </a:pPr>
            <a:r>
              <a:rPr lang="ru-RU" sz="3800">
                <a:latin typeface="DM Serif Display"/>
                <a:ea typeface="DM Serif Display"/>
                <a:cs typeface="DM Serif Display"/>
                <a:sym typeface="DM Serif Display"/>
              </a:rPr>
              <a:t>Google </a:t>
            </a:r>
            <a:r>
              <a:rPr lang="ru-RU" sz="3800">
                <a:latin typeface="DM Serif Display"/>
                <a:ea typeface="DM Serif Display"/>
                <a:cs typeface="DM Serif Display"/>
                <a:sym typeface="DM Serif Display"/>
              </a:rPr>
              <a:t>Slides Template found at:</a:t>
            </a:r>
            <a:endParaRPr sz="3800"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-361950" lvl="1" marL="74295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DM Serif Display"/>
              <a:buChar char="–"/>
            </a:pPr>
            <a:r>
              <a:rPr lang="ru-RU" sz="3000" u="sng">
                <a:solidFill>
                  <a:srgbClr val="FFFFFF"/>
                </a:solidFill>
                <a:latin typeface="DM Serif Display"/>
                <a:ea typeface="DM Serif Display"/>
                <a:cs typeface="DM Serif Display"/>
                <a:sym typeface="DM Serif Display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https://poweredtemplate.com/04635/0/index.html</a:t>
            </a:r>
            <a:endParaRPr sz="3000">
              <a:solidFill>
                <a:srgbClr val="FFFFFF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plate">
  <a:themeElements>
    <a:clrScheme name="template 13">
      <a:dk1>
        <a:srgbClr val="4D4D4D"/>
      </a:dk1>
      <a:lt1>
        <a:srgbClr val="FFFFFF"/>
      </a:lt1>
      <a:dk2>
        <a:srgbClr val="000000"/>
      </a:dk2>
      <a:lt2>
        <a:srgbClr val="043000"/>
      </a:lt2>
      <a:accent1>
        <a:srgbClr val="33A900"/>
      </a:accent1>
      <a:accent2>
        <a:srgbClr val="525B56"/>
      </a:accent2>
      <a:accent3>
        <a:srgbClr val="FFFFFF"/>
      </a:accent3>
      <a:accent4>
        <a:srgbClr val="404040"/>
      </a:accent4>
      <a:accent5>
        <a:srgbClr val="ADD1AA"/>
      </a:accent5>
      <a:accent6>
        <a:srgbClr val="49524D"/>
      </a:accent6>
      <a:hlink>
        <a:srgbClr val="747D79"/>
      </a:hlink>
      <a:folHlink>
        <a:srgbClr val="EAEAE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39B582BC-D4CC-4AB8-A7E2-A07A223D4DC9}"/>
</file>

<file path=customXml/itemProps2.xml><?xml version="1.0" encoding="utf-8"?>
<ds:datastoreItem xmlns:ds="http://schemas.openxmlformats.org/officeDocument/2006/customXml" ds:itemID="{302C62C4-745A-45DB-AFD2-ADDDB5E1FA74}"/>
</file>

<file path=customXml/itemProps3.xml><?xml version="1.0" encoding="utf-8"?>
<ds:datastoreItem xmlns:ds="http://schemas.openxmlformats.org/officeDocument/2006/customXml" ds:itemID="{403F90F5-9A33-4B79-B744-5EEF1CC4CBF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