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DM Serif Display"/>
      <p:regular r:id="rId14"/>
      <p: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DMSerifDisplay-italic.fntdata"/><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DMSerif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 name="Google Shape;5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Explain</a:t>
            </a:r>
            <a:r>
              <a:rPr lang="ru-RU"/>
              <a:t> that the legislative branch is found in Article I. Section 1 sets it purpose. Section 2 describes the House. Section 3</a:t>
            </a:r>
            <a:endParaRPr/>
          </a:p>
          <a:p>
            <a:pPr indent="0" lvl="0" marL="0" rtl="0" algn="l">
              <a:spcBef>
                <a:spcPts val="360"/>
              </a:spcBef>
              <a:spcAft>
                <a:spcPts val="0"/>
              </a:spcAft>
              <a:buNone/>
            </a:pPr>
            <a:r>
              <a:rPr lang="ru-RU"/>
              <a:t>describes the </a:t>
            </a:r>
            <a:r>
              <a:rPr lang="ru-RU"/>
              <a:t>Senate</a:t>
            </a:r>
            <a:r>
              <a:rPr lang="ru-RU"/>
              <a:t>. Section 5 lists and explains the powers Congress has. </a:t>
            </a:r>
            <a:endParaRPr/>
          </a:p>
          <a:p>
            <a:pPr indent="0" lvl="0" marL="0" rtl="0" algn="l">
              <a:spcBef>
                <a:spcPts val="360"/>
              </a:spcBef>
              <a:spcAft>
                <a:spcPts val="0"/>
              </a:spcAft>
              <a:buNone/>
            </a:pPr>
            <a:r>
              <a:rPr lang="ru-RU"/>
              <a:t>Congress is bicameral, meaning it has 2 chambers. These </a:t>
            </a:r>
            <a:r>
              <a:rPr lang="ru-RU"/>
              <a:t>chambers are described in the Constitution.</a:t>
            </a:r>
            <a:endParaRPr/>
          </a:p>
        </p:txBody>
      </p:sp>
      <p:sp>
        <p:nvSpPr>
          <p:cNvPr id="56" name="Google Shape;5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0cd766e0f8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*Be sure to explain the population </a:t>
            </a:r>
            <a:r>
              <a:rPr lang="ru-RU"/>
              <a:t>determining</a:t>
            </a:r>
            <a:r>
              <a:rPr lang="ru-RU"/>
              <a:t> number of members- higher populated states have higher numbers of representatives and vice versa.</a:t>
            </a:r>
            <a:endParaRPr/>
          </a:p>
          <a:p>
            <a:pPr indent="0" lvl="0" marL="0" rtl="0" algn="l">
              <a:spcBef>
                <a:spcPts val="360"/>
              </a:spcBef>
              <a:spcAft>
                <a:spcPts val="0"/>
              </a:spcAft>
              <a:buNone/>
            </a:pPr>
            <a:r>
              <a:t/>
            </a:r>
            <a:endParaRPr/>
          </a:p>
          <a:p>
            <a:pPr indent="0" lvl="0" marL="0" rtl="0" algn="l">
              <a:spcBef>
                <a:spcPts val="360"/>
              </a:spcBef>
              <a:spcAft>
                <a:spcPts val="0"/>
              </a:spcAft>
              <a:buNone/>
            </a:pPr>
            <a:r>
              <a:rPr lang="ru-RU"/>
              <a:t>A good opportunity to examine the compromise that led to this model for Congress.</a:t>
            </a:r>
            <a:endParaRPr/>
          </a:p>
        </p:txBody>
      </p:sp>
      <p:sp>
        <p:nvSpPr>
          <p:cNvPr id="63" name="Google Shape;63;g10cd766e0f8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cd766e0f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Section 1 basically explains the reason Congress was created- for legislative powers. The main power that Congress has is to make the laws. </a:t>
            </a:r>
            <a:endParaRPr/>
          </a:p>
          <a:p>
            <a:pPr indent="0" lvl="0" marL="0" rtl="0" algn="l">
              <a:spcBef>
                <a:spcPts val="360"/>
              </a:spcBef>
              <a:spcAft>
                <a:spcPts val="0"/>
              </a:spcAft>
              <a:buNone/>
            </a:pPr>
            <a:r>
              <a:rPr lang="ru-RU"/>
              <a:t>– You can also mention here that you will look more at the </a:t>
            </a:r>
            <a:r>
              <a:rPr lang="ru-RU"/>
              <a:t>lawmaking</a:t>
            </a:r>
            <a:r>
              <a:rPr lang="ru-RU"/>
              <a:t> process later in the lesson.</a:t>
            </a:r>
            <a:endParaRPr/>
          </a:p>
        </p:txBody>
      </p:sp>
      <p:sp>
        <p:nvSpPr>
          <p:cNvPr id="71" name="Google Shape;71;g10cd766e0f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0cd766e0f8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Explain the difference between expressed and implied powers. The last part of section 8 explains the “necessary and proper” part of having implied powers.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ru-RU"/>
              <a:t>You can use a non-Civics example to explain the difference between expressed and implied. </a:t>
            </a:r>
            <a:endParaRPr/>
          </a:p>
        </p:txBody>
      </p:sp>
      <p:sp>
        <p:nvSpPr>
          <p:cNvPr id="79" name="Google Shape;79;g10cd766e0f8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cd766e0f8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There are other powers not listed on this page. You may discuss or add others to this list.</a:t>
            </a:r>
            <a:endParaRPr/>
          </a:p>
        </p:txBody>
      </p:sp>
      <p:sp>
        <p:nvSpPr>
          <p:cNvPr id="85" name="Google Shape;85;g10cd766e0f8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cd766e0f8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ru-RU"/>
              <a:t>Explain Implied Powers by using the phrase from the Constitution. It allows for Congressional powers to be stretched, when necessary in order to carry out other powers.</a:t>
            </a:r>
            <a:endParaRPr/>
          </a:p>
        </p:txBody>
      </p:sp>
      <p:sp>
        <p:nvSpPr>
          <p:cNvPr id="93" name="Google Shape;93;g10cd766e0f8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2051050" y="4652963"/>
            <a:ext cx="4176713" cy="893762"/>
          </a:xfrm>
          <a:prstGeom prst="rect">
            <a:avLst/>
          </a:prstGeom>
          <a:noFill/>
          <a:ln>
            <a:noFill/>
          </a:ln>
          <a:effectLst>
            <a:outerShdw rotWithShape="0" algn="ctr" dir="2700000" dist="17961">
              <a:schemeClr val="lt2"/>
            </a:outerShdw>
          </a:effectLst>
        </p:spPr>
        <p:txBody>
          <a:bodyPr anchorCtr="0" anchor="ctr"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 type="subTitle"/>
          </p:nvPr>
        </p:nvSpPr>
        <p:spPr>
          <a:xfrm>
            <a:off x="2051050" y="5445125"/>
            <a:ext cx="4176713" cy="503238"/>
          </a:xfrm>
          <a:prstGeom prst="rect">
            <a:avLst/>
          </a:prstGeom>
          <a:noFill/>
          <a:ln>
            <a:noFill/>
          </a:ln>
          <a:effectLst>
            <a:outerShdw rotWithShape="0" algn="ctr" dir="2700000" dist="17961">
              <a:schemeClr val="lt2"/>
            </a:outerShdw>
          </a:effectLst>
        </p:spPr>
        <p:txBody>
          <a:bodyPr anchorCtr="0" anchor="t" bIns="45700" lIns="91425" spcFirstLastPara="1" rIns="91425" wrap="square" tIns="45700">
            <a:noAutofit/>
          </a:bodyPr>
          <a:lstStyle>
            <a:lvl1pPr lvl="0" algn="l">
              <a:spcBef>
                <a:spcPts val="400"/>
              </a:spcBef>
              <a:spcAft>
                <a:spcPts val="0"/>
              </a:spcAft>
              <a:buClr>
                <a:schemeClr val="lt1"/>
              </a:buClr>
              <a:buSzPts val="2000"/>
              <a:buFont typeface="Arial"/>
              <a:buNone/>
              <a:defRPr b="1" sz="2000"/>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42" name="Shape 42"/>
        <p:cNvGrpSpPr/>
        <p:nvPr/>
      </p:nvGrpSpPr>
      <p:grpSpPr>
        <a:xfrm>
          <a:off x="0" y="0"/>
          <a:ext cx="0" cy="0"/>
          <a:chOff x="0" y="0"/>
          <a:chExt cx="0" cy="0"/>
        </a:xfrm>
      </p:grpSpPr>
      <p:sp>
        <p:nvSpPr>
          <p:cNvPr id="43" name="Google Shape;43;p11"/>
          <p:cNvSpPr txBox="1"/>
          <p:nvPr>
            <p:ph type="title"/>
          </p:nvPr>
        </p:nvSpPr>
        <p:spPr>
          <a:xfrm>
            <a:off x="1547813" y="115888"/>
            <a:ext cx="6408737" cy="508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 type="body"/>
          </p:nvPr>
        </p:nvSpPr>
        <p:spPr>
          <a:xfrm rot="5400000">
            <a:off x="1980407" y="404020"/>
            <a:ext cx="5616575" cy="64817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45" name="Shape 45"/>
        <p:cNvGrpSpPr/>
        <p:nvPr/>
      </p:nvGrpSpPr>
      <p:grpSpPr>
        <a:xfrm>
          <a:off x="0" y="0"/>
          <a:ext cx="0" cy="0"/>
          <a:chOff x="0" y="0"/>
          <a:chExt cx="0" cy="0"/>
        </a:xfrm>
      </p:grpSpPr>
      <p:sp>
        <p:nvSpPr>
          <p:cNvPr id="46" name="Google Shape;46;p12"/>
          <p:cNvSpPr txBox="1"/>
          <p:nvPr>
            <p:ph type="title"/>
          </p:nvPr>
        </p:nvSpPr>
        <p:spPr>
          <a:xfrm rot="5400000">
            <a:off x="4051300" y="2474913"/>
            <a:ext cx="6337300" cy="161925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rot="5400000">
            <a:off x="734219" y="929482"/>
            <a:ext cx="6337300" cy="471011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1547813" y="115888"/>
            <a:ext cx="6408737" cy="508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 type="body"/>
          </p:nvPr>
        </p:nvSpPr>
        <p:spPr>
          <a:xfrm>
            <a:off x="1547813" y="836613"/>
            <a:ext cx="6481762" cy="5616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722313" y="4406900"/>
            <a:ext cx="7772400" cy="1362075"/>
          </a:xfrm>
          <a:prstGeom prst="rect">
            <a:avLst/>
          </a:prstGeom>
          <a:noFill/>
          <a:ln>
            <a:noFill/>
          </a:ln>
          <a:effectLst>
            <a:outerShdw rotWithShape="0" algn="ctr" dir="2700000" dist="17961">
              <a:schemeClr val="lt1"/>
            </a:outerShdw>
          </a:effectLst>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1547813" y="115888"/>
            <a:ext cx="6408737" cy="508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 type="body"/>
          </p:nvPr>
        </p:nvSpPr>
        <p:spPr>
          <a:xfrm>
            <a:off x="1547813" y="836613"/>
            <a:ext cx="3163887" cy="5616575"/>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24" name="Google Shape;24;p5"/>
          <p:cNvSpPr txBox="1"/>
          <p:nvPr>
            <p:ph idx="2" type="body"/>
          </p:nvPr>
        </p:nvSpPr>
        <p:spPr>
          <a:xfrm>
            <a:off x="4864100" y="836613"/>
            <a:ext cx="3165475" cy="5616575"/>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28" name="Google Shape;28;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29" name="Google Shape;29;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30" name="Google Shape;30;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1547813" y="115888"/>
            <a:ext cx="6408737" cy="508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34" name="Shape 34"/>
        <p:cNvGrpSpPr/>
        <p:nvPr/>
      </p:nvGrpSpPr>
      <p:grpSpPr>
        <a:xfrm>
          <a:off x="0" y="0"/>
          <a:ext cx="0" cy="0"/>
          <a:chOff x="0" y="0"/>
          <a:chExt cx="0" cy="0"/>
        </a:xfrm>
      </p:grpSpPr>
      <p:sp>
        <p:nvSpPr>
          <p:cNvPr id="35" name="Google Shape;35;p9"/>
          <p:cNvSpPr txBox="1"/>
          <p:nvPr>
            <p:ph type="title"/>
          </p:nvPr>
        </p:nvSpPr>
        <p:spPr>
          <a:xfrm>
            <a:off x="457200" y="273050"/>
            <a:ext cx="3008313" cy="1162050"/>
          </a:xfrm>
          <a:prstGeom prst="rect">
            <a:avLst/>
          </a:prstGeom>
          <a:noFill/>
          <a:ln>
            <a:noFill/>
          </a:ln>
          <a:effectLst>
            <a:outerShdw rotWithShape="0" algn="ctr" dir="2700000" dist="17961">
              <a:schemeClr val="lt1"/>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37" name="Google Shape;3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38" name="Shape 38"/>
        <p:cNvGrpSpPr/>
        <p:nvPr/>
      </p:nvGrpSpPr>
      <p:grpSpPr>
        <a:xfrm>
          <a:off x="0" y="0"/>
          <a:ext cx="0" cy="0"/>
          <a:chOff x="0" y="0"/>
          <a:chExt cx="0" cy="0"/>
        </a:xfrm>
      </p:grpSpPr>
      <p:sp>
        <p:nvSpPr>
          <p:cNvPr id="39" name="Google Shape;39;p10"/>
          <p:cNvSpPr txBox="1"/>
          <p:nvPr>
            <p:ph type="title"/>
          </p:nvPr>
        </p:nvSpPr>
        <p:spPr>
          <a:xfrm>
            <a:off x="1792288" y="4800600"/>
            <a:ext cx="5486400" cy="566738"/>
          </a:xfrm>
          <a:prstGeom prst="rect">
            <a:avLst/>
          </a:prstGeom>
          <a:noFill/>
          <a:ln>
            <a:noFill/>
          </a:ln>
          <a:effectLst>
            <a:outerShdw rotWithShape="0" algn="ctr" dir="2700000" dist="17961">
              <a:schemeClr val="lt1"/>
            </a:outerShdw>
          </a:effectLst>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0"/>
          <p:cNvSpPr/>
          <p:nvPr>
            <p:ph idx="2" type="pic"/>
          </p:nvPr>
        </p:nvSpPr>
        <p:spPr>
          <a:xfrm>
            <a:off x="1792288" y="612775"/>
            <a:ext cx="5486400" cy="4114800"/>
          </a:xfrm>
          <a:prstGeom prst="rect">
            <a:avLst/>
          </a:prstGeom>
          <a:noFill/>
          <a:ln>
            <a:noFill/>
          </a:ln>
        </p:spPr>
      </p:sp>
      <p:sp>
        <p:nvSpPr>
          <p:cNvPr id="41" name="Google Shape;4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47813" y="115888"/>
            <a:ext cx="6408737" cy="5080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1547813" y="836613"/>
            <a:ext cx="6481762" cy="561657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1" i="0" sz="24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poweredtemplate.com/04635/0/index.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3"/>
          <p:cNvSpPr txBox="1"/>
          <p:nvPr>
            <p:ph type="ctrTitle"/>
          </p:nvPr>
        </p:nvSpPr>
        <p:spPr>
          <a:xfrm>
            <a:off x="2555875" y="4145050"/>
            <a:ext cx="5957100" cy="793800"/>
          </a:xfrm>
          <a:prstGeom prst="rect">
            <a:avLst/>
          </a:prstGeom>
          <a:noFill/>
          <a:ln>
            <a:noFill/>
          </a:ln>
          <a:effectLst>
            <a:outerShdw rotWithShape="0" algn="ctr" dir="2700000" dist="17961">
              <a:schemeClr val="lt2"/>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b="0" lang="ru-RU" sz="4800">
                <a:latin typeface="DM Serif Display"/>
                <a:ea typeface="DM Serif Display"/>
                <a:cs typeface="DM Serif Display"/>
                <a:sym typeface="DM Serif Display"/>
              </a:rPr>
              <a:t>Congress</a:t>
            </a:r>
            <a:endParaRPr b="0" sz="4800">
              <a:latin typeface="DM Serif Display"/>
              <a:ea typeface="DM Serif Display"/>
              <a:cs typeface="DM Serif Display"/>
              <a:sym typeface="DM Serif Display"/>
            </a:endParaRPr>
          </a:p>
        </p:txBody>
      </p:sp>
      <p:sp>
        <p:nvSpPr>
          <p:cNvPr id="53" name="Google Shape;53;p13"/>
          <p:cNvSpPr txBox="1"/>
          <p:nvPr>
            <p:ph idx="1" type="subTitle"/>
          </p:nvPr>
        </p:nvSpPr>
        <p:spPr>
          <a:xfrm>
            <a:off x="2555875" y="4938850"/>
            <a:ext cx="3168600" cy="433500"/>
          </a:xfrm>
          <a:prstGeom prst="rect">
            <a:avLst/>
          </a:prstGeom>
          <a:noFill/>
          <a:ln>
            <a:noFill/>
          </a:ln>
          <a:effectLst>
            <a:outerShdw rotWithShape="0" algn="ctr" dir="2700000" dist="17961">
              <a:schemeClr val="lt2"/>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Font typeface="Arial"/>
              <a:buNone/>
            </a:pPr>
            <a:r>
              <a:rPr lang="ru-RU">
                <a:latin typeface="DM Serif Display"/>
                <a:ea typeface="DM Serif Display"/>
                <a:cs typeface="DM Serif Display"/>
                <a:sym typeface="DM Serif Display"/>
              </a:rPr>
              <a:t>Overview</a:t>
            </a:r>
            <a:endParaRPr>
              <a:latin typeface="DM Serif Display"/>
              <a:ea typeface="DM Serif Display"/>
              <a:cs typeface="DM Serif Display"/>
              <a:sym typeface="DM Serif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1908175" y="188913"/>
            <a:ext cx="7056438"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The Legislative Branch</a:t>
            </a:r>
            <a:endParaRPr>
              <a:solidFill>
                <a:schemeClr val="dk2"/>
              </a:solidFill>
              <a:latin typeface="DM Serif Display"/>
              <a:ea typeface="DM Serif Display"/>
              <a:cs typeface="DM Serif Display"/>
              <a:sym typeface="DM Serif Display"/>
            </a:endParaRPr>
          </a:p>
        </p:txBody>
      </p:sp>
      <p:sp>
        <p:nvSpPr>
          <p:cNvPr id="59" name="Google Shape;59;p14"/>
          <p:cNvSpPr txBox="1"/>
          <p:nvPr>
            <p:ph idx="1" type="body"/>
          </p:nvPr>
        </p:nvSpPr>
        <p:spPr>
          <a:xfrm>
            <a:off x="1908175" y="981075"/>
            <a:ext cx="7056438" cy="54737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Article I</a:t>
            </a:r>
            <a:endParaRPr sz="3000">
              <a:solidFill>
                <a:schemeClr val="dk2"/>
              </a:solidFill>
              <a:latin typeface="DM Serif Display"/>
              <a:ea typeface="DM Serif Display"/>
              <a:cs typeface="DM Serif Display"/>
              <a:sym typeface="DM Serif Display"/>
            </a:endParaRPr>
          </a:p>
          <a:p>
            <a:pPr indent="-368300" lvl="1" marL="914400" rtl="0" algn="l">
              <a:lnSpc>
                <a:spcPct val="150000"/>
              </a:lnSpc>
              <a:spcBef>
                <a:spcPts val="0"/>
              </a:spcBef>
              <a:spcAft>
                <a:spcPts val="0"/>
              </a:spcAft>
              <a:buClr>
                <a:schemeClr val="dk2"/>
              </a:buClr>
              <a:buSzPts val="2200"/>
              <a:buFont typeface="DM Serif Display"/>
              <a:buChar char="–"/>
            </a:pPr>
            <a:r>
              <a:rPr b="0" lang="ru-RU" sz="2800">
                <a:solidFill>
                  <a:schemeClr val="dk2"/>
                </a:solidFill>
                <a:latin typeface="DM Serif Display"/>
                <a:ea typeface="DM Serif Display"/>
                <a:cs typeface="DM Serif Display"/>
                <a:sym typeface="DM Serif Display"/>
              </a:rPr>
              <a:t>Sections 2-3</a:t>
            </a:r>
            <a:endParaRPr b="0" sz="2800">
              <a:solidFill>
                <a:schemeClr val="dk2"/>
              </a:solidFill>
              <a:latin typeface="DM Serif Display"/>
              <a:ea typeface="DM Serif Display"/>
              <a:cs typeface="DM Serif Display"/>
              <a:sym typeface="DM Serif Display"/>
            </a:endParaRPr>
          </a:p>
          <a:p>
            <a:pPr indent="0" lvl="0" marL="457200" rtl="0" algn="l">
              <a:lnSpc>
                <a:spcPct val="150000"/>
              </a:lnSpc>
              <a:spcBef>
                <a:spcPts val="0"/>
              </a:spcBef>
              <a:spcAft>
                <a:spcPts val="0"/>
              </a:spcAft>
              <a:buNone/>
            </a:pPr>
            <a:r>
              <a:t/>
            </a:r>
            <a:endParaRPr>
              <a:solidFill>
                <a:schemeClr val="dk2"/>
              </a:solidFill>
              <a:latin typeface="DM Serif Display"/>
              <a:ea typeface="DM Serif Display"/>
              <a:cs typeface="DM Serif Display"/>
              <a:sym typeface="DM Serif Display"/>
            </a:endParaRPr>
          </a:p>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Congress</a:t>
            </a:r>
            <a:endParaRPr sz="3000">
              <a:solidFill>
                <a:schemeClr val="dk2"/>
              </a:solidFill>
              <a:latin typeface="DM Serif Display"/>
              <a:ea typeface="DM Serif Display"/>
              <a:cs typeface="DM Serif Display"/>
              <a:sym typeface="DM Serif Display"/>
            </a:endParaRPr>
          </a:p>
          <a:p>
            <a:pPr indent="-368300" lvl="1" marL="914400" rtl="0" algn="l">
              <a:lnSpc>
                <a:spcPct val="150000"/>
              </a:lnSpc>
              <a:spcBef>
                <a:spcPts val="0"/>
              </a:spcBef>
              <a:spcAft>
                <a:spcPts val="0"/>
              </a:spcAft>
              <a:buClr>
                <a:schemeClr val="dk2"/>
              </a:buClr>
              <a:buSzPts val="2200"/>
              <a:buFont typeface="DM Serif Display"/>
              <a:buChar char="–"/>
            </a:pPr>
            <a:r>
              <a:rPr b="0" lang="ru-RU" sz="2800">
                <a:solidFill>
                  <a:schemeClr val="dk2"/>
                </a:solidFill>
                <a:latin typeface="DM Serif Display"/>
                <a:ea typeface="DM Serif Display"/>
                <a:cs typeface="DM Serif Display"/>
                <a:sym typeface="DM Serif Display"/>
              </a:rPr>
              <a:t>Bicameral</a:t>
            </a:r>
            <a:endParaRPr b="0" sz="2800">
              <a:solidFill>
                <a:schemeClr val="dk2"/>
              </a:solidFill>
              <a:latin typeface="DM Serif Display"/>
              <a:ea typeface="DM Serif Display"/>
              <a:cs typeface="DM Serif Display"/>
              <a:sym typeface="DM Serif Display"/>
            </a:endParaRPr>
          </a:p>
          <a:p>
            <a:pPr indent="-355600" lvl="2" marL="1371600" rtl="0" algn="l">
              <a:lnSpc>
                <a:spcPct val="150000"/>
              </a:lnSpc>
              <a:spcBef>
                <a:spcPts val="0"/>
              </a:spcBef>
              <a:spcAft>
                <a:spcPts val="0"/>
              </a:spcAft>
              <a:buClr>
                <a:schemeClr val="dk2"/>
              </a:buClr>
              <a:buSzPts val="2000"/>
              <a:buFont typeface="DM Serif Display"/>
              <a:buChar char="•"/>
            </a:pPr>
            <a:r>
              <a:rPr lang="ru-RU" sz="2600">
                <a:solidFill>
                  <a:schemeClr val="dk2"/>
                </a:solidFill>
                <a:latin typeface="DM Serif Display"/>
                <a:ea typeface="DM Serif Display"/>
                <a:cs typeface="DM Serif Display"/>
                <a:sym typeface="DM Serif Display"/>
              </a:rPr>
              <a:t>House of </a:t>
            </a:r>
            <a:r>
              <a:rPr lang="ru-RU" sz="2600">
                <a:solidFill>
                  <a:schemeClr val="dk2"/>
                </a:solidFill>
                <a:latin typeface="DM Serif Display"/>
                <a:ea typeface="DM Serif Display"/>
                <a:cs typeface="DM Serif Display"/>
                <a:sym typeface="DM Serif Display"/>
              </a:rPr>
              <a:t>Representatives</a:t>
            </a:r>
            <a:endParaRPr sz="2600">
              <a:solidFill>
                <a:schemeClr val="dk2"/>
              </a:solidFill>
              <a:latin typeface="DM Serif Display"/>
              <a:ea typeface="DM Serif Display"/>
              <a:cs typeface="DM Serif Display"/>
              <a:sym typeface="DM Serif Display"/>
            </a:endParaRPr>
          </a:p>
          <a:p>
            <a:pPr indent="-355600" lvl="2" marL="1371600" rtl="0" algn="l">
              <a:lnSpc>
                <a:spcPct val="150000"/>
              </a:lnSpc>
              <a:spcBef>
                <a:spcPts val="0"/>
              </a:spcBef>
              <a:spcAft>
                <a:spcPts val="0"/>
              </a:spcAft>
              <a:buClr>
                <a:schemeClr val="dk2"/>
              </a:buClr>
              <a:buSzPts val="2000"/>
              <a:buFont typeface="DM Serif Display"/>
              <a:buChar char="•"/>
            </a:pPr>
            <a:r>
              <a:rPr lang="ru-RU" sz="2600">
                <a:solidFill>
                  <a:schemeClr val="dk2"/>
                </a:solidFill>
                <a:latin typeface="DM Serif Display"/>
                <a:ea typeface="DM Serif Display"/>
                <a:cs typeface="DM Serif Display"/>
                <a:sym typeface="DM Serif Display"/>
              </a:rPr>
              <a:t>Senate</a:t>
            </a:r>
            <a:endParaRPr sz="2600">
              <a:solidFill>
                <a:schemeClr val="dk2"/>
              </a:solidFill>
              <a:latin typeface="DM Serif Display"/>
              <a:ea typeface="DM Serif Display"/>
              <a:cs typeface="DM Serif Display"/>
              <a:sym typeface="DM Serif Display"/>
            </a:endParaRPr>
          </a:p>
          <a:p>
            <a:pPr indent="0" lvl="0" marL="0" rtl="0" algn="l">
              <a:spcBef>
                <a:spcPts val="0"/>
              </a:spcBef>
              <a:spcAft>
                <a:spcPts val="0"/>
              </a:spcAft>
              <a:buNone/>
            </a:pPr>
            <a:r>
              <a:t/>
            </a:r>
            <a:endParaRPr>
              <a:solidFill>
                <a:schemeClr val="dk2"/>
              </a:solidFill>
              <a:latin typeface="DM Serif Display"/>
              <a:ea typeface="DM Serif Display"/>
              <a:cs typeface="DM Serif Display"/>
              <a:sym typeface="DM Serif Display"/>
            </a:endParaRPr>
          </a:p>
        </p:txBody>
      </p:sp>
      <p:pic>
        <p:nvPicPr>
          <p:cNvPr id="60" name="Google Shape;60;p14"/>
          <p:cNvPicPr preferRelativeResize="0"/>
          <p:nvPr/>
        </p:nvPicPr>
        <p:blipFill>
          <a:blip r:embed="rId4">
            <a:alphaModFix/>
          </a:blip>
          <a:stretch>
            <a:fillRect/>
          </a:stretch>
        </p:blipFill>
        <p:spPr>
          <a:xfrm>
            <a:off x="5095325" y="1193200"/>
            <a:ext cx="3770150" cy="245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0" st="0"/>
                                            </p:txEl>
                                          </p:spTgt>
                                        </p:tgtEl>
                                        <p:attrNameLst>
                                          <p:attrName>style.visibility</p:attrName>
                                        </p:attrNameLst>
                                      </p:cBhvr>
                                      <p:to>
                                        <p:strVal val="visible"/>
                                      </p:to>
                                    </p:set>
                                    <p:animEffect filter="fade" transition="in">
                                      <p:cBhvr>
                                        <p:cTn dur="1000"/>
                                        <p:tgtEl>
                                          <p:spTgt spid="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1" st="1"/>
                                            </p:txEl>
                                          </p:spTgt>
                                        </p:tgtEl>
                                        <p:attrNameLst>
                                          <p:attrName>style.visibility</p:attrName>
                                        </p:attrNameLst>
                                      </p:cBhvr>
                                      <p:to>
                                        <p:strVal val="visible"/>
                                      </p:to>
                                    </p:set>
                                    <p:animEffect filter="fade" transition="in">
                                      <p:cBhvr>
                                        <p:cTn dur="1000"/>
                                        <p:tgtEl>
                                          <p:spTgt spid="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2" st="2"/>
                                            </p:txEl>
                                          </p:spTgt>
                                        </p:tgtEl>
                                        <p:attrNameLst>
                                          <p:attrName>style.visibility</p:attrName>
                                        </p:attrNameLst>
                                      </p:cBhvr>
                                      <p:to>
                                        <p:strVal val="visible"/>
                                      </p:to>
                                    </p:set>
                                    <p:animEffect filter="fade" transition="in">
                                      <p:cBhvr>
                                        <p:cTn dur="1000"/>
                                        <p:tgtEl>
                                          <p:spTgt spid="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3" st="3"/>
                                            </p:txEl>
                                          </p:spTgt>
                                        </p:tgtEl>
                                        <p:attrNameLst>
                                          <p:attrName>style.visibility</p:attrName>
                                        </p:attrNameLst>
                                      </p:cBhvr>
                                      <p:to>
                                        <p:strVal val="visible"/>
                                      </p:to>
                                    </p:set>
                                    <p:animEffect filter="fade" transition="in">
                                      <p:cBhvr>
                                        <p:cTn dur="1000"/>
                                        <p:tgtEl>
                                          <p:spTgt spid="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4" st="4"/>
                                            </p:txEl>
                                          </p:spTgt>
                                        </p:tgtEl>
                                        <p:attrNameLst>
                                          <p:attrName>style.visibility</p:attrName>
                                        </p:attrNameLst>
                                      </p:cBhvr>
                                      <p:to>
                                        <p:strVal val="visible"/>
                                      </p:to>
                                    </p:set>
                                    <p:animEffect filter="fade" transition="in">
                                      <p:cBhvr>
                                        <p:cTn dur="1000"/>
                                        <p:tgtEl>
                                          <p:spTgt spid="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5" st="5"/>
                                            </p:txEl>
                                          </p:spTgt>
                                        </p:tgtEl>
                                        <p:attrNameLst>
                                          <p:attrName>style.visibility</p:attrName>
                                        </p:attrNameLst>
                                      </p:cBhvr>
                                      <p:to>
                                        <p:strVal val="visible"/>
                                      </p:to>
                                    </p:set>
                                    <p:animEffect filter="fade" transition="in">
                                      <p:cBhvr>
                                        <p:cTn dur="1000"/>
                                        <p:tgtEl>
                                          <p:spTgt spid="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6" st="6"/>
                                            </p:txEl>
                                          </p:spTgt>
                                        </p:tgtEl>
                                        <p:attrNameLst>
                                          <p:attrName>style.visibility</p:attrName>
                                        </p:attrNameLst>
                                      </p:cBhvr>
                                      <p:to>
                                        <p:strVal val="visible"/>
                                      </p:to>
                                    </p:set>
                                    <p:animEffect filter="fade" transition="in">
                                      <p:cBhvr>
                                        <p:cTn dur="1000"/>
                                        <p:tgtEl>
                                          <p:spTgt spid="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xEl>
                                              <p:pRg end="7" st="7"/>
                                            </p:txEl>
                                          </p:spTgt>
                                        </p:tgtEl>
                                        <p:attrNameLst>
                                          <p:attrName>style.visibility</p:attrName>
                                        </p:attrNameLst>
                                      </p:cBhvr>
                                      <p:to>
                                        <p:strVal val="visible"/>
                                      </p:to>
                                    </p:set>
                                    <p:animEffect filter="fade" transition="in">
                                      <p:cBhvr>
                                        <p:cTn dur="1000"/>
                                        <p:tgtEl>
                                          <p:spTgt spid="5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1908175" y="188913"/>
            <a:ext cx="7056300"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Congress</a:t>
            </a:r>
            <a:endParaRPr>
              <a:solidFill>
                <a:schemeClr val="dk2"/>
              </a:solidFill>
              <a:latin typeface="DM Serif Display"/>
              <a:ea typeface="DM Serif Display"/>
              <a:cs typeface="DM Serif Display"/>
              <a:sym typeface="DM Serif Display"/>
            </a:endParaRPr>
          </a:p>
        </p:txBody>
      </p:sp>
      <p:sp>
        <p:nvSpPr>
          <p:cNvPr id="66" name="Google Shape;66;p15"/>
          <p:cNvSpPr txBox="1"/>
          <p:nvPr>
            <p:ph idx="1" type="body"/>
          </p:nvPr>
        </p:nvSpPr>
        <p:spPr>
          <a:xfrm>
            <a:off x="1908175" y="981075"/>
            <a:ext cx="7056300" cy="54738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House of Representatives</a:t>
            </a:r>
            <a:endParaRPr sz="3000">
              <a:solidFill>
                <a:schemeClr val="dk2"/>
              </a:solidFill>
              <a:latin typeface="DM Serif Display"/>
              <a:ea typeface="DM Serif Display"/>
              <a:cs typeface="DM Serif Display"/>
              <a:sym typeface="DM Serif Display"/>
            </a:endParaRPr>
          </a:p>
          <a:p>
            <a:pPr indent="-368300" lvl="1" marL="914400" rtl="0" algn="l">
              <a:lnSpc>
                <a:spcPct val="150000"/>
              </a:lnSpc>
              <a:spcBef>
                <a:spcPts val="0"/>
              </a:spcBef>
              <a:spcAft>
                <a:spcPts val="0"/>
              </a:spcAft>
              <a:buClr>
                <a:schemeClr val="dk2"/>
              </a:buClr>
              <a:buSzPts val="2200"/>
              <a:buFont typeface="DM Serif Display"/>
              <a:buChar char="–"/>
            </a:pPr>
            <a:r>
              <a:rPr b="0" lang="ru-RU" sz="2800">
                <a:solidFill>
                  <a:schemeClr val="dk2"/>
                </a:solidFill>
                <a:latin typeface="DM Serif Display"/>
                <a:ea typeface="DM Serif Display"/>
                <a:cs typeface="DM Serif Display"/>
                <a:sym typeface="DM Serif Display"/>
              </a:rPr>
              <a:t>435 members</a:t>
            </a:r>
            <a:endParaRPr b="0" sz="2800">
              <a:solidFill>
                <a:schemeClr val="dk2"/>
              </a:solidFill>
              <a:latin typeface="DM Serif Display"/>
              <a:ea typeface="DM Serif Display"/>
              <a:cs typeface="DM Serif Display"/>
              <a:sym typeface="DM Serif Display"/>
            </a:endParaRPr>
          </a:p>
          <a:p>
            <a:pPr indent="-393700" lvl="2" marL="1371600" rtl="0" algn="l">
              <a:lnSpc>
                <a:spcPct val="150000"/>
              </a:lnSpc>
              <a:spcBef>
                <a:spcPts val="0"/>
              </a:spcBef>
              <a:spcAft>
                <a:spcPts val="0"/>
              </a:spcAft>
              <a:buClr>
                <a:schemeClr val="dk2"/>
              </a:buClr>
              <a:buSzPts val="2600"/>
              <a:buFont typeface="DM Serif Display"/>
              <a:buChar char="•"/>
            </a:pPr>
            <a:r>
              <a:rPr lang="ru-RU" sz="2600">
                <a:solidFill>
                  <a:schemeClr val="dk2"/>
                </a:solidFill>
                <a:latin typeface="DM Serif Display"/>
                <a:ea typeface="DM Serif Display"/>
                <a:cs typeface="DM Serif Display"/>
                <a:sym typeface="DM Serif Display"/>
              </a:rPr>
              <a:t>Determined by the state’s population.</a:t>
            </a:r>
            <a:endParaRPr b="0" sz="2600">
              <a:solidFill>
                <a:schemeClr val="dk2"/>
              </a:solidFill>
              <a:latin typeface="DM Serif Display"/>
              <a:ea typeface="DM Serif Display"/>
              <a:cs typeface="DM Serif Display"/>
              <a:sym typeface="DM Serif Display"/>
            </a:endParaRPr>
          </a:p>
          <a:p>
            <a:pPr indent="0" lvl="0" marL="457200" rtl="0" algn="l">
              <a:lnSpc>
                <a:spcPct val="150000"/>
              </a:lnSpc>
              <a:spcBef>
                <a:spcPts val="0"/>
              </a:spcBef>
              <a:spcAft>
                <a:spcPts val="0"/>
              </a:spcAft>
              <a:buNone/>
            </a:pPr>
            <a:r>
              <a:t/>
            </a:r>
            <a:endParaRPr sz="1700">
              <a:solidFill>
                <a:schemeClr val="dk2"/>
              </a:solidFill>
              <a:latin typeface="DM Serif Display"/>
              <a:ea typeface="DM Serif Display"/>
              <a:cs typeface="DM Serif Display"/>
              <a:sym typeface="DM Serif Display"/>
            </a:endParaRPr>
          </a:p>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Senate</a:t>
            </a:r>
            <a:endParaRPr sz="3000">
              <a:solidFill>
                <a:schemeClr val="dk2"/>
              </a:solidFill>
              <a:latin typeface="DM Serif Display"/>
              <a:ea typeface="DM Serif Display"/>
              <a:cs typeface="DM Serif Display"/>
              <a:sym typeface="DM Serif Display"/>
            </a:endParaRPr>
          </a:p>
          <a:p>
            <a:pPr indent="-368300" lvl="1" marL="914400" rtl="0" algn="l">
              <a:lnSpc>
                <a:spcPct val="150000"/>
              </a:lnSpc>
              <a:spcBef>
                <a:spcPts val="0"/>
              </a:spcBef>
              <a:spcAft>
                <a:spcPts val="0"/>
              </a:spcAft>
              <a:buClr>
                <a:schemeClr val="dk2"/>
              </a:buClr>
              <a:buSzPts val="2200"/>
              <a:buFont typeface="DM Serif Display"/>
              <a:buChar char="–"/>
            </a:pPr>
            <a:r>
              <a:rPr b="0" lang="ru-RU" sz="2800">
                <a:solidFill>
                  <a:schemeClr val="dk2"/>
                </a:solidFill>
                <a:latin typeface="DM Serif Display"/>
                <a:ea typeface="DM Serif Display"/>
                <a:cs typeface="DM Serif Display"/>
                <a:sym typeface="DM Serif Display"/>
              </a:rPr>
              <a:t>100 members</a:t>
            </a:r>
            <a:endParaRPr b="0" sz="2800">
              <a:solidFill>
                <a:schemeClr val="dk2"/>
              </a:solidFill>
              <a:latin typeface="DM Serif Display"/>
              <a:ea typeface="DM Serif Display"/>
              <a:cs typeface="DM Serif Display"/>
              <a:sym typeface="DM Serif Display"/>
            </a:endParaRPr>
          </a:p>
          <a:p>
            <a:pPr indent="-355600" lvl="2" marL="1371600" rtl="0" algn="l">
              <a:lnSpc>
                <a:spcPct val="150000"/>
              </a:lnSpc>
              <a:spcBef>
                <a:spcPts val="0"/>
              </a:spcBef>
              <a:spcAft>
                <a:spcPts val="0"/>
              </a:spcAft>
              <a:buClr>
                <a:schemeClr val="dk2"/>
              </a:buClr>
              <a:buSzPts val="2000"/>
              <a:buFont typeface="DM Serif Display"/>
              <a:buChar char="•"/>
            </a:pPr>
            <a:r>
              <a:rPr lang="ru-RU" sz="2600">
                <a:solidFill>
                  <a:schemeClr val="dk2"/>
                </a:solidFill>
                <a:latin typeface="DM Serif Display"/>
                <a:ea typeface="DM Serif Display"/>
                <a:cs typeface="DM Serif Display"/>
                <a:sym typeface="DM Serif Display"/>
              </a:rPr>
              <a:t>Each state has 2 senators regardless of population.</a:t>
            </a:r>
            <a:endParaRPr sz="2600">
              <a:solidFill>
                <a:schemeClr val="dk2"/>
              </a:solidFill>
              <a:latin typeface="DM Serif Display"/>
              <a:ea typeface="DM Serif Display"/>
              <a:cs typeface="DM Serif Display"/>
              <a:sym typeface="DM Serif Display"/>
            </a:endParaRPr>
          </a:p>
          <a:p>
            <a:pPr indent="0" lvl="0" marL="0" rtl="0" algn="l">
              <a:spcBef>
                <a:spcPts val="0"/>
              </a:spcBef>
              <a:spcAft>
                <a:spcPts val="0"/>
              </a:spcAft>
              <a:buNone/>
            </a:pPr>
            <a:r>
              <a:t/>
            </a:r>
            <a:endParaRPr>
              <a:solidFill>
                <a:schemeClr val="dk2"/>
              </a:solidFill>
              <a:latin typeface="DM Serif Display"/>
              <a:ea typeface="DM Serif Display"/>
              <a:cs typeface="DM Serif Display"/>
              <a:sym typeface="DM Serif Display"/>
            </a:endParaRPr>
          </a:p>
        </p:txBody>
      </p:sp>
      <p:pic>
        <p:nvPicPr>
          <p:cNvPr id="67" name="Google Shape;67;p15"/>
          <p:cNvPicPr preferRelativeResize="0"/>
          <p:nvPr/>
        </p:nvPicPr>
        <p:blipFill>
          <a:blip r:embed="rId4">
            <a:alphaModFix/>
          </a:blip>
          <a:stretch>
            <a:fillRect/>
          </a:stretch>
        </p:blipFill>
        <p:spPr>
          <a:xfrm>
            <a:off x="5641975" y="5100975"/>
            <a:ext cx="1603375" cy="1603375"/>
          </a:xfrm>
          <a:prstGeom prst="rect">
            <a:avLst/>
          </a:prstGeom>
          <a:noFill/>
          <a:ln>
            <a:noFill/>
          </a:ln>
        </p:spPr>
      </p:pic>
      <p:pic>
        <p:nvPicPr>
          <p:cNvPr id="68" name="Google Shape;68;p15"/>
          <p:cNvPicPr preferRelativeResize="0"/>
          <p:nvPr/>
        </p:nvPicPr>
        <p:blipFill>
          <a:blip r:embed="rId5">
            <a:alphaModFix/>
          </a:blip>
          <a:stretch>
            <a:fillRect/>
          </a:stretch>
        </p:blipFill>
        <p:spPr>
          <a:xfrm>
            <a:off x="6994500" y="391075"/>
            <a:ext cx="1603375" cy="160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animEffect filter="fade" transition="in">
                                      <p:cBhvr>
                                        <p:cTn dur="1000"/>
                                        <p:tgtEl>
                                          <p:spTgt spid="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animEffect filter="fade" transition="in">
                                      <p:cBhvr>
                                        <p:cTn dur="1000"/>
                                        <p:tgtEl>
                                          <p:spTgt spid="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animEffect filter="fade" transition="in">
                                      <p:cBhvr>
                                        <p:cTn dur="1000"/>
                                        <p:tgtEl>
                                          <p:spTgt spid="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animEffect filter="fade" transition="in">
                                      <p:cBhvr>
                                        <p:cTn dur="1000"/>
                                        <p:tgtEl>
                                          <p:spTgt spid="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4" st="4"/>
                                            </p:txEl>
                                          </p:spTgt>
                                        </p:tgtEl>
                                        <p:attrNameLst>
                                          <p:attrName>style.visibility</p:attrName>
                                        </p:attrNameLst>
                                      </p:cBhvr>
                                      <p:to>
                                        <p:strVal val="visible"/>
                                      </p:to>
                                    </p:set>
                                    <p:animEffect filter="fade" transition="in">
                                      <p:cBhvr>
                                        <p:cTn dur="1000"/>
                                        <p:tgtEl>
                                          <p:spTgt spid="6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5" st="5"/>
                                            </p:txEl>
                                          </p:spTgt>
                                        </p:tgtEl>
                                        <p:attrNameLst>
                                          <p:attrName>style.visibility</p:attrName>
                                        </p:attrNameLst>
                                      </p:cBhvr>
                                      <p:to>
                                        <p:strVal val="visible"/>
                                      </p:to>
                                    </p:set>
                                    <p:animEffect filter="fade" transition="in">
                                      <p:cBhvr>
                                        <p:cTn dur="1000"/>
                                        <p:tgtEl>
                                          <p:spTgt spid="6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6" st="6"/>
                                            </p:txEl>
                                          </p:spTgt>
                                        </p:tgtEl>
                                        <p:attrNameLst>
                                          <p:attrName>style.visibility</p:attrName>
                                        </p:attrNameLst>
                                      </p:cBhvr>
                                      <p:to>
                                        <p:strVal val="visible"/>
                                      </p:to>
                                    </p:set>
                                    <p:animEffect filter="fade" transition="in">
                                      <p:cBhvr>
                                        <p:cTn dur="1000"/>
                                        <p:tgtEl>
                                          <p:spTgt spid="6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7" st="7"/>
                                            </p:txEl>
                                          </p:spTgt>
                                        </p:tgtEl>
                                        <p:attrNameLst>
                                          <p:attrName>style.visibility</p:attrName>
                                        </p:attrNameLst>
                                      </p:cBhvr>
                                      <p:to>
                                        <p:strVal val="visible"/>
                                      </p:to>
                                    </p:set>
                                    <p:animEffect filter="fade" transition="in">
                                      <p:cBhvr>
                                        <p:cTn dur="1000"/>
                                        <p:tgtEl>
                                          <p:spTgt spid="6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1908175" y="188913"/>
            <a:ext cx="7056300"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Congress (continued)</a:t>
            </a:r>
            <a:endParaRPr>
              <a:solidFill>
                <a:schemeClr val="dk2"/>
              </a:solidFill>
              <a:latin typeface="DM Serif Display"/>
              <a:ea typeface="DM Serif Display"/>
              <a:cs typeface="DM Serif Display"/>
              <a:sym typeface="DM Serif Display"/>
            </a:endParaRPr>
          </a:p>
        </p:txBody>
      </p:sp>
      <p:sp>
        <p:nvSpPr>
          <p:cNvPr id="74" name="Google Shape;74;p16"/>
          <p:cNvSpPr txBox="1"/>
          <p:nvPr>
            <p:ph idx="1" type="body"/>
          </p:nvPr>
        </p:nvSpPr>
        <p:spPr>
          <a:xfrm>
            <a:off x="1908175" y="981075"/>
            <a:ext cx="7056300" cy="54738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Article I</a:t>
            </a:r>
            <a:endParaRPr sz="3000">
              <a:solidFill>
                <a:schemeClr val="dk2"/>
              </a:solidFill>
              <a:latin typeface="DM Serif Display"/>
              <a:ea typeface="DM Serif Display"/>
              <a:cs typeface="DM Serif Display"/>
              <a:sym typeface="DM Serif Display"/>
            </a:endParaRPr>
          </a:p>
          <a:p>
            <a:pPr indent="-368300" lvl="1" marL="914400" rtl="0" algn="l">
              <a:lnSpc>
                <a:spcPct val="150000"/>
              </a:lnSpc>
              <a:spcBef>
                <a:spcPts val="0"/>
              </a:spcBef>
              <a:spcAft>
                <a:spcPts val="0"/>
              </a:spcAft>
              <a:buClr>
                <a:schemeClr val="dk2"/>
              </a:buClr>
              <a:buSzPts val="2200"/>
              <a:buFont typeface="DM Serif Display"/>
              <a:buChar char="–"/>
            </a:pPr>
            <a:r>
              <a:rPr b="0" lang="ru-RU" sz="2800">
                <a:solidFill>
                  <a:schemeClr val="dk2"/>
                </a:solidFill>
                <a:latin typeface="DM Serif Display"/>
                <a:ea typeface="DM Serif Display"/>
                <a:cs typeface="DM Serif Display"/>
                <a:sym typeface="DM Serif Display"/>
              </a:rPr>
              <a:t>Section 1</a:t>
            </a:r>
            <a:endParaRPr b="0" sz="2800">
              <a:solidFill>
                <a:schemeClr val="dk2"/>
              </a:solidFill>
              <a:latin typeface="DM Serif Display"/>
              <a:ea typeface="DM Serif Display"/>
              <a:cs typeface="DM Serif Display"/>
              <a:sym typeface="DM Serif Display"/>
            </a:endParaRPr>
          </a:p>
          <a:p>
            <a:pPr indent="0" lvl="0" marL="457200" rtl="0" algn="l">
              <a:lnSpc>
                <a:spcPct val="150000"/>
              </a:lnSpc>
              <a:spcBef>
                <a:spcPts val="0"/>
              </a:spcBef>
              <a:spcAft>
                <a:spcPts val="0"/>
              </a:spcAft>
              <a:buNone/>
            </a:pPr>
            <a:r>
              <a:t/>
            </a:r>
            <a:endParaRPr>
              <a:solidFill>
                <a:schemeClr val="dk2"/>
              </a:solidFill>
              <a:latin typeface="DM Serif Display"/>
              <a:ea typeface="DM Serif Display"/>
              <a:cs typeface="DM Serif Display"/>
              <a:sym typeface="DM Serif Display"/>
            </a:endParaRPr>
          </a:p>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Main/Major Power</a:t>
            </a:r>
            <a:endParaRPr sz="3000">
              <a:solidFill>
                <a:schemeClr val="dk2"/>
              </a:solidFill>
              <a:latin typeface="DM Serif Display"/>
              <a:ea typeface="DM Serif Display"/>
              <a:cs typeface="DM Serif Display"/>
              <a:sym typeface="DM Serif Display"/>
            </a:endParaRPr>
          </a:p>
          <a:p>
            <a:pPr indent="-406400" lvl="1" marL="914400" rtl="0" algn="l">
              <a:lnSpc>
                <a:spcPct val="150000"/>
              </a:lnSpc>
              <a:spcBef>
                <a:spcPts val="0"/>
              </a:spcBef>
              <a:spcAft>
                <a:spcPts val="0"/>
              </a:spcAft>
              <a:buClr>
                <a:schemeClr val="dk2"/>
              </a:buClr>
              <a:buSzPts val="2800"/>
              <a:buFont typeface="DM Serif Display"/>
              <a:buChar char="–"/>
            </a:pPr>
            <a:r>
              <a:rPr b="0" lang="ru-RU" sz="2800">
                <a:solidFill>
                  <a:schemeClr val="dk2"/>
                </a:solidFill>
                <a:latin typeface="DM Serif Display"/>
                <a:ea typeface="DM Serif Display"/>
                <a:cs typeface="DM Serif Display"/>
                <a:sym typeface="DM Serif Display"/>
              </a:rPr>
              <a:t>Making Federal laws</a:t>
            </a:r>
            <a:endParaRPr b="0" sz="2800">
              <a:solidFill>
                <a:schemeClr val="dk2"/>
              </a:solidFill>
              <a:latin typeface="DM Serif Display"/>
              <a:ea typeface="DM Serif Display"/>
              <a:cs typeface="DM Serif Display"/>
              <a:sym typeface="DM Serif Display"/>
            </a:endParaRPr>
          </a:p>
          <a:p>
            <a:pPr indent="0" lvl="0" marL="0" rtl="0" algn="l">
              <a:spcBef>
                <a:spcPts val="0"/>
              </a:spcBef>
              <a:spcAft>
                <a:spcPts val="0"/>
              </a:spcAft>
              <a:buNone/>
            </a:pPr>
            <a:r>
              <a:t/>
            </a:r>
            <a:endParaRPr>
              <a:solidFill>
                <a:schemeClr val="dk2"/>
              </a:solidFill>
              <a:latin typeface="DM Serif Display"/>
              <a:ea typeface="DM Serif Display"/>
              <a:cs typeface="DM Serif Display"/>
              <a:sym typeface="DM Serif Display"/>
            </a:endParaRPr>
          </a:p>
        </p:txBody>
      </p:sp>
      <p:pic>
        <p:nvPicPr>
          <p:cNvPr id="75" name="Google Shape;75;p16"/>
          <p:cNvPicPr preferRelativeResize="0"/>
          <p:nvPr/>
        </p:nvPicPr>
        <p:blipFill>
          <a:blip r:embed="rId4">
            <a:alphaModFix/>
          </a:blip>
          <a:stretch>
            <a:fillRect/>
          </a:stretch>
        </p:blipFill>
        <p:spPr>
          <a:xfrm>
            <a:off x="5848875" y="981075"/>
            <a:ext cx="2927375" cy="1946701"/>
          </a:xfrm>
          <a:prstGeom prst="rect">
            <a:avLst/>
          </a:prstGeom>
          <a:noFill/>
          <a:ln>
            <a:noFill/>
          </a:ln>
        </p:spPr>
      </p:pic>
      <p:pic>
        <p:nvPicPr>
          <p:cNvPr id="76" name="Google Shape;76;p16"/>
          <p:cNvPicPr preferRelativeResize="0"/>
          <p:nvPr/>
        </p:nvPicPr>
        <p:blipFill>
          <a:blip r:embed="rId5">
            <a:alphaModFix/>
          </a:blip>
          <a:stretch>
            <a:fillRect/>
          </a:stretch>
        </p:blipFill>
        <p:spPr>
          <a:xfrm>
            <a:off x="5229700" y="4180054"/>
            <a:ext cx="3347150" cy="2391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animEffect filter="fade" transition="in">
                                      <p:cBhvr>
                                        <p:cTn dur="1000"/>
                                        <p:tgtEl>
                                          <p:spTgt spid="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animEffect filter="fade" transition="in">
                                      <p:cBhvr>
                                        <p:cTn dur="1000"/>
                                        <p:tgtEl>
                                          <p:spTgt spid="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animEffect filter="fade" transition="in">
                                      <p:cBhvr>
                                        <p:cTn dur="1000"/>
                                        <p:tgtEl>
                                          <p:spTgt spid="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animEffect filter="fade" transition="in">
                                      <p:cBhvr>
                                        <p:cTn dur="1000"/>
                                        <p:tgtEl>
                                          <p:spTgt spid="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animEffect filter="fade" transition="in">
                                      <p:cBhvr>
                                        <p:cTn dur="1000"/>
                                        <p:tgtEl>
                                          <p:spTgt spid="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animEffect filter="fade" transition="in">
                                      <p:cBhvr>
                                        <p:cTn dur="1000"/>
                                        <p:tgtEl>
                                          <p:spTgt spid="7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1908175" y="188913"/>
            <a:ext cx="7056300"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Types of Power</a:t>
            </a:r>
            <a:endParaRPr>
              <a:solidFill>
                <a:schemeClr val="dk2"/>
              </a:solidFill>
              <a:latin typeface="DM Serif Display"/>
              <a:ea typeface="DM Serif Display"/>
              <a:cs typeface="DM Serif Display"/>
              <a:sym typeface="DM Serif Display"/>
            </a:endParaRPr>
          </a:p>
        </p:txBody>
      </p:sp>
      <p:sp>
        <p:nvSpPr>
          <p:cNvPr id="82" name="Google Shape;82;p17"/>
          <p:cNvSpPr txBox="1"/>
          <p:nvPr>
            <p:ph idx="1" type="body"/>
          </p:nvPr>
        </p:nvSpPr>
        <p:spPr>
          <a:xfrm>
            <a:off x="1908175" y="981075"/>
            <a:ext cx="7056300" cy="54738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Expressed Powers</a:t>
            </a:r>
            <a:endParaRPr sz="3000">
              <a:solidFill>
                <a:schemeClr val="dk2"/>
              </a:solidFill>
              <a:latin typeface="DM Serif Display"/>
              <a:ea typeface="DM Serif Display"/>
              <a:cs typeface="DM Serif Display"/>
              <a:sym typeface="DM Serif Display"/>
            </a:endParaRPr>
          </a:p>
          <a:p>
            <a:pPr indent="0" lvl="0" marL="457200" rtl="0" algn="l">
              <a:lnSpc>
                <a:spcPct val="150000"/>
              </a:lnSpc>
              <a:spcBef>
                <a:spcPts val="0"/>
              </a:spcBef>
              <a:spcAft>
                <a:spcPts val="0"/>
              </a:spcAft>
              <a:buNone/>
            </a:pPr>
            <a:r>
              <a:t/>
            </a:r>
            <a:endParaRPr sz="3000">
              <a:solidFill>
                <a:schemeClr val="dk2"/>
              </a:solidFill>
              <a:latin typeface="DM Serif Display"/>
              <a:ea typeface="DM Serif Display"/>
              <a:cs typeface="DM Serif Display"/>
              <a:sym typeface="DM Serif Display"/>
            </a:endParaRPr>
          </a:p>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Implied Powers</a:t>
            </a:r>
            <a:endParaRPr sz="3000">
              <a:solidFill>
                <a:schemeClr val="dk2"/>
              </a:solidFill>
              <a:latin typeface="DM Serif Display"/>
              <a:ea typeface="DM Serif Display"/>
              <a:cs typeface="DM Serif Display"/>
              <a:sym typeface="DM Serif Display"/>
            </a:endParaRPr>
          </a:p>
          <a:p>
            <a:pPr indent="0" lvl="0" marL="0" rtl="0" algn="l">
              <a:spcBef>
                <a:spcPts val="0"/>
              </a:spcBef>
              <a:spcAft>
                <a:spcPts val="0"/>
              </a:spcAft>
              <a:buNone/>
            </a:pPr>
            <a:r>
              <a:t/>
            </a:r>
            <a:endParaRPr>
              <a:solidFill>
                <a:schemeClr val="dk2"/>
              </a:solidFill>
              <a:latin typeface="DM Serif Display"/>
              <a:ea typeface="DM Serif Display"/>
              <a:cs typeface="DM Serif Display"/>
              <a:sym typeface="DM Serif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1908175" y="188913"/>
            <a:ext cx="7056300"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Expressed Powers</a:t>
            </a:r>
            <a:endParaRPr>
              <a:solidFill>
                <a:schemeClr val="dk2"/>
              </a:solidFill>
              <a:latin typeface="DM Serif Display"/>
              <a:ea typeface="DM Serif Display"/>
              <a:cs typeface="DM Serif Display"/>
              <a:sym typeface="DM Serif Display"/>
            </a:endParaRPr>
          </a:p>
        </p:txBody>
      </p:sp>
      <p:sp>
        <p:nvSpPr>
          <p:cNvPr id="88" name="Google Shape;88;p18"/>
          <p:cNvSpPr txBox="1"/>
          <p:nvPr>
            <p:ph idx="1" type="body"/>
          </p:nvPr>
        </p:nvSpPr>
        <p:spPr>
          <a:xfrm>
            <a:off x="1908175" y="981075"/>
            <a:ext cx="7056300" cy="54738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Expressed</a:t>
            </a:r>
            <a:r>
              <a:rPr lang="ru-RU" sz="3000">
                <a:solidFill>
                  <a:schemeClr val="dk2"/>
                </a:solidFill>
                <a:latin typeface="DM Serif Display"/>
                <a:ea typeface="DM Serif Display"/>
                <a:cs typeface="DM Serif Display"/>
                <a:sym typeface="DM Serif Display"/>
              </a:rPr>
              <a:t> Powers</a:t>
            </a:r>
            <a:endParaRPr sz="3000">
              <a:solidFill>
                <a:schemeClr val="dk2"/>
              </a:solidFill>
              <a:latin typeface="DM Serif Display"/>
              <a:ea typeface="DM Serif Display"/>
              <a:cs typeface="DM Serif Display"/>
              <a:sym typeface="DM Serif Display"/>
            </a:endParaRPr>
          </a:p>
          <a:p>
            <a:pPr indent="-406400" lvl="1" marL="914400" rtl="0" algn="l">
              <a:lnSpc>
                <a:spcPct val="150000"/>
              </a:lnSpc>
              <a:spcBef>
                <a:spcPts val="0"/>
              </a:spcBef>
              <a:spcAft>
                <a:spcPts val="0"/>
              </a:spcAft>
              <a:buClr>
                <a:schemeClr val="dk2"/>
              </a:buClr>
              <a:buSzPts val="2800"/>
              <a:buFont typeface="DM Serif Display"/>
              <a:buChar char="–"/>
            </a:pPr>
            <a:r>
              <a:rPr b="0" lang="ru-RU" sz="2800">
                <a:solidFill>
                  <a:schemeClr val="dk2"/>
                </a:solidFill>
                <a:latin typeface="DM Serif Display"/>
                <a:ea typeface="DM Serif Display"/>
                <a:cs typeface="DM Serif Display"/>
                <a:sym typeface="DM Serif Display"/>
              </a:rPr>
              <a:t>Listed in Section 8</a:t>
            </a:r>
            <a:endParaRPr b="0" sz="2800">
              <a:solidFill>
                <a:schemeClr val="dk2"/>
              </a:solidFill>
              <a:latin typeface="DM Serif Display"/>
              <a:ea typeface="DM Serif Display"/>
              <a:cs typeface="DM Serif Display"/>
              <a:sym typeface="DM Serif Display"/>
            </a:endParaRPr>
          </a:p>
          <a:p>
            <a:pPr indent="-406400" lvl="2" marL="1371600" rtl="0" algn="l">
              <a:lnSpc>
                <a:spcPct val="150000"/>
              </a:lnSpc>
              <a:spcBef>
                <a:spcPts val="0"/>
              </a:spcBef>
              <a:spcAft>
                <a:spcPts val="0"/>
              </a:spcAft>
              <a:buClr>
                <a:schemeClr val="dk2"/>
              </a:buClr>
              <a:buSzPts val="2800"/>
              <a:buFont typeface="DM Serif Display"/>
              <a:buChar char="•"/>
            </a:pPr>
            <a:r>
              <a:rPr b="0" lang="ru-RU" sz="2800">
                <a:solidFill>
                  <a:schemeClr val="dk2"/>
                </a:solidFill>
                <a:latin typeface="DM Serif Display"/>
                <a:ea typeface="DM Serif Display"/>
                <a:cs typeface="DM Serif Display"/>
                <a:sym typeface="DM Serif Display"/>
              </a:rPr>
              <a:t>I</a:t>
            </a:r>
            <a:r>
              <a:rPr b="0" lang="ru-RU" sz="2800">
                <a:solidFill>
                  <a:schemeClr val="dk2"/>
                </a:solidFill>
                <a:latin typeface="DM Serif Display"/>
                <a:ea typeface="DM Serif Display"/>
                <a:cs typeface="DM Serif Display"/>
                <a:sym typeface="DM Serif Display"/>
              </a:rPr>
              <a:t>ncluding (but not limited to):</a:t>
            </a:r>
            <a:endParaRPr b="0" sz="2800">
              <a:solidFill>
                <a:schemeClr val="dk2"/>
              </a:solidFill>
              <a:latin typeface="DM Serif Display"/>
              <a:ea typeface="DM Serif Display"/>
              <a:cs typeface="DM Serif Display"/>
              <a:sym typeface="DM Serif Display"/>
            </a:endParaRPr>
          </a:p>
          <a:p>
            <a:pPr indent="-393700" lvl="3" marL="1828800" rtl="0" algn="l">
              <a:lnSpc>
                <a:spcPct val="150000"/>
              </a:lnSpc>
              <a:spcBef>
                <a:spcPts val="0"/>
              </a:spcBef>
              <a:spcAft>
                <a:spcPts val="0"/>
              </a:spcAft>
              <a:buClr>
                <a:schemeClr val="dk2"/>
              </a:buClr>
              <a:buSzPts val="2600"/>
              <a:buFont typeface="DM Serif Display"/>
              <a:buChar char="–"/>
            </a:pPr>
            <a:r>
              <a:rPr lang="ru-RU" sz="2600">
                <a:solidFill>
                  <a:schemeClr val="dk2"/>
                </a:solidFill>
                <a:latin typeface="DM Serif Display"/>
                <a:ea typeface="DM Serif Display"/>
                <a:cs typeface="DM Serif Display"/>
                <a:sym typeface="DM Serif Display"/>
              </a:rPr>
              <a:t>collecting taxes, declaring war, establishing post offices, maintaining an army and navy</a:t>
            </a:r>
            <a:endParaRPr b="0" sz="2600">
              <a:solidFill>
                <a:schemeClr val="dk2"/>
              </a:solidFill>
              <a:latin typeface="DM Serif Display"/>
              <a:ea typeface="DM Serif Display"/>
              <a:cs typeface="DM Serif Display"/>
              <a:sym typeface="DM Serif Display"/>
            </a:endParaRPr>
          </a:p>
          <a:p>
            <a:pPr indent="0" lvl="0" marL="0" rtl="0" algn="l">
              <a:spcBef>
                <a:spcPts val="0"/>
              </a:spcBef>
              <a:spcAft>
                <a:spcPts val="0"/>
              </a:spcAft>
              <a:buNone/>
            </a:pPr>
            <a:r>
              <a:t/>
            </a:r>
            <a:endParaRPr>
              <a:solidFill>
                <a:schemeClr val="dk2"/>
              </a:solidFill>
              <a:latin typeface="DM Serif Display"/>
              <a:ea typeface="DM Serif Display"/>
              <a:cs typeface="DM Serif Display"/>
              <a:sym typeface="DM Serif Display"/>
            </a:endParaRPr>
          </a:p>
        </p:txBody>
      </p:sp>
      <p:pic>
        <p:nvPicPr>
          <p:cNvPr id="89" name="Google Shape;89;p18"/>
          <p:cNvPicPr preferRelativeResize="0"/>
          <p:nvPr/>
        </p:nvPicPr>
        <p:blipFill>
          <a:blip r:embed="rId4">
            <a:alphaModFix/>
          </a:blip>
          <a:stretch>
            <a:fillRect/>
          </a:stretch>
        </p:blipFill>
        <p:spPr>
          <a:xfrm>
            <a:off x="2077725" y="4464475"/>
            <a:ext cx="1603374" cy="1603374"/>
          </a:xfrm>
          <a:prstGeom prst="rect">
            <a:avLst/>
          </a:prstGeom>
          <a:noFill/>
          <a:ln>
            <a:noFill/>
          </a:ln>
        </p:spPr>
      </p:pic>
      <p:pic>
        <p:nvPicPr>
          <p:cNvPr id="90" name="Google Shape;90;p18"/>
          <p:cNvPicPr preferRelativeResize="0"/>
          <p:nvPr/>
        </p:nvPicPr>
        <p:blipFill>
          <a:blip r:embed="rId5">
            <a:alphaModFix/>
          </a:blip>
          <a:stretch>
            <a:fillRect/>
          </a:stretch>
        </p:blipFill>
        <p:spPr>
          <a:xfrm>
            <a:off x="6617654" y="4955647"/>
            <a:ext cx="2170997" cy="160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1908175" y="188913"/>
            <a:ext cx="7056300" cy="723900"/>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lang="ru-RU">
                <a:solidFill>
                  <a:schemeClr val="dk2"/>
                </a:solidFill>
                <a:latin typeface="DM Serif Display"/>
                <a:ea typeface="DM Serif Display"/>
                <a:cs typeface="DM Serif Display"/>
                <a:sym typeface="DM Serif Display"/>
              </a:rPr>
              <a:t>Implied Powers</a:t>
            </a:r>
            <a:endParaRPr>
              <a:solidFill>
                <a:schemeClr val="dk2"/>
              </a:solidFill>
              <a:latin typeface="DM Serif Display"/>
              <a:ea typeface="DM Serif Display"/>
              <a:cs typeface="DM Serif Display"/>
              <a:sym typeface="DM Serif Display"/>
            </a:endParaRPr>
          </a:p>
        </p:txBody>
      </p:sp>
      <p:sp>
        <p:nvSpPr>
          <p:cNvPr id="96" name="Google Shape;96;p19"/>
          <p:cNvSpPr txBox="1"/>
          <p:nvPr>
            <p:ph idx="1" type="body"/>
          </p:nvPr>
        </p:nvSpPr>
        <p:spPr>
          <a:xfrm>
            <a:off x="1908175" y="981075"/>
            <a:ext cx="7056300" cy="5473800"/>
          </a:xfrm>
          <a:prstGeom prst="rect">
            <a:avLst/>
          </a:prstGeom>
          <a:noFill/>
          <a:ln>
            <a:noFill/>
          </a:ln>
        </p:spPr>
        <p:txBody>
          <a:bodyPr anchorCtr="0" anchor="t" bIns="45700" lIns="91425" spcFirstLastPara="1" rIns="91425" wrap="square" tIns="45700">
            <a:noAutofit/>
          </a:bodyPr>
          <a:lstStyle/>
          <a:p>
            <a:pPr indent="-419100" lvl="0" marL="457200" rtl="0" algn="l">
              <a:lnSpc>
                <a:spcPct val="150000"/>
              </a:lnSpc>
              <a:spcBef>
                <a:spcPts val="0"/>
              </a:spcBef>
              <a:spcAft>
                <a:spcPts val="0"/>
              </a:spcAft>
              <a:buClr>
                <a:schemeClr val="dk2"/>
              </a:buClr>
              <a:buSzPts val="3000"/>
              <a:buFont typeface="DM Serif Display"/>
              <a:buChar char="•"/>
            </a:pPr>
            <a:r>
              <a:rPr lang="ru-RU" sz="3000">
                <a:solidFill>
                  <a:schemeClr val="dk2"/>
                </a:solidFill>
                <a:latin typeface="DM Serif Display"/>
                <a:ea typeface="DM Serif Display"/>
                <a:cs typeface="DM Serif Display"/>
                <a:sym typeface="DM Serif Display"/>
              </a:rPr>
              <a:t>Implied</a:t>
            </a:r>
            <a:r>
              <a:rPr lang="ru-RU" sz="3000">
                <a:solidFill>
                  <a:schemeClr val="dk2"/>
                </a:solidFill>
                <a:latin typeface="DM Serif Display"/>
                <a:ea typeface="DM Serif Display"/>
                <a:cs typeface="DM Serif Display"/>
                <a:sym typeface="DM Serif Display"/>
              </a:rPr>
              <a:t> Powers</a:t>
            </a:r>
            <a:endParaRPr sz="3000">
              <a:solidFill>
                <a:schemeClr val="dk2"/>
              </a:solidFill>
              <a:latin typeface="DM Serif Display"/>
              <a:ea typeface="DM Serif Display"/>
              <a:cs typeface="DM Serif Display"/>
              <a:sym typeface="DM Serif Display"/>
            </a:endParaRPr>
          </a:p>
          <a:p>
            <a:pPr indent="-406400" lvl="1" marL="914400" rtl="0" algn="l">
              <a:lnSpc>
                <a:spcPct val="150000"/>
              </a:lnSpc>
              <a:spcBef>
                <a:spcPts val="0"/>
              </a:spcBef>
              <a:spcAft>
                <a:spcPts val="0"/>
              </a:spcAft>
              <a:buClr>
                <a:schemeClr val="dk2"/>
              </a:buClr>
              <a:buSzPts val="2800"/>
              <a:buFont typeface="DM Serif Display"/>
              <a:buChar char="–"/>
            </a:pPr>
            <a:r>
              <a:rPr b="0" lang="ru-RU" sz="2800">
                <a:solidFill>
                  <a:schemeClr val="dk2"/>
                </a:solidFill>
                <a:latin typeface="DM Serif Display"/>
                <a:ea typeface="DM Serif Display"/>
                <a:cs typeface="DM Serif Display"/>
                <a:sym typeface="DM Serif Display"/>
              </a:rPr>
              <a:t>Listed in Section 8 (at the end)</a:t>
            </a:r>
            <a:endParaRPr b="0" sz="2800">
              <a:solidFill>
                <a:schemeClr val="dk2"/>
              </a:solidFill>
              <a:latin typeface="DM Serif Display"/>
              <a:ea typeface="DM Serif Display"/>
              <a:cs typeface="DM Serif Display"/>
              <a:sym typeface="DM Serif Display"/>
            </a:endParaRPr>
          </a:p>
          <a:p>
            <a:pPr indent="-393700" lvl="2" marL="1371600" rtl="0" algn="l">
              <a:lnSpc>
                <a:spcPct val="100000"/>
              </a:lnSpc>
              <a:spcBef>
                <a:spcPts val="0"/>
              </a:spcBef>
              <a:spcAft>
                <a:spcPts val="0"/>
              </a:spcAft>
              <a:buClr>
                <a:schemeClr val="dk2"/>
              </a:buClr>
              <a:buSzPts val="2600"/>
              <a:buFont typeface="DM Serif Display"/>
              <a:buChar char="•"/>
            </a:pPr>
            <a:r>
              <a:rPr lang="ru-RU" sz="2600">
                <a:solidFill>
                  <a:schemeClr val="dk2"/>
                </a:solidFill>
                <a:latin typeface="DM Serif Display"/>
                <a:ea typeface="DM Serif Display"/>
                <a:cs typeface="DM Serif Display"/>
                <a:sym typeface="DM Serif Display"/>
              </a:rPr>
              <a:t>“To make all Laws which shall be necessary and proper for carrying into Execution the foregoing Powers, and all other Powers vested by this Constitution in the Government of the United States, or in any Department or Officer thereof.”</a:t>
            </a:r>
            <a:endParaRPr>
              <a:solidFill>
                <a:schemeClr val="dk2"/>
              </a:solidFill>
              <a:latin typeface="DM Serif Display"/>
              <a:ea typeface="DM Serif Display"/>
              <a:cs typeface="DM Serif Display"/>
              <a:sym typeface="DM Serif Display"/>
            </a:endParaRPr>
          </a:p>
        </p:txBody>
      </p:sp>
      <p:pic>
        <p:nvPicPr>
          <p:cNvPr id="97" name="Google Shape;97;p19"/>
          <p:cNvPicPr preferRelativeResize="0"/>
          <p:nvPr/>
        </p:nvPicPr>
        <p:blipFill>
          <a:blip r:embed="rId4">
            <a:alphaModFix/>
          </a:blip>
          <a:stretch>
            <a:fillRect/>
          </a:stretch>
        </p:blipFill>
        <p:spPr>
          <a:xfrm>
            <a:off x="4471250" y="5289400"/>
            <a:ext cx="4235325" cy="135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124075" y="404813"/>
            <a:ext cx="4321175" cy="649287"/>
          </a:xfrm>
          <a:prstGeom prst="rect">
            <a:avLst/>
          </a:prstGeom>
          <a:noFill/>
          <a:ln>
            <a:noFill/>
          </a:ln>
          <a:effectLst>
            <a:outerShdw rotWithShape="0" algn="ctr" dir="2700000" dist="17961">
              <a:schemeClr val="lt1"/>
            </a:outerShdw>
          </a:effectLst>
        </p:spPr>
        <p:txBody>
          <a:bodyPr anchorCtr="0" anchor="ctr" bIns="45700" lIns="91425" spcFirstLastPara="1" rIns="91425" wrap="square" tIns="45700">
            <a:noAutofit/>
          </a:bodyPr>
          <a:lstStyle/>
          <a:p>
            <a:pPr indent="0" lvl="0" marL="0" rtl="0" algn="l">
              <a:spcBef>
                <a:spcPts val="0"/>
              </a:spcBef>
              <a:spcAft>
                <a:spcPts val="0"/>
              </a:spcAft>
              <a:buNone/>
            </a:pPr>
            <a:r>
              <a:rPr b="1" lang="ru-RU" sz="3600">
                <a:latin typeface="DM Serif Display"/>
                <a:ea typeface="DM Serif Display"/>
                <a:cs typeface="DM Serif Display"/>
                <a:sym typeface="DM Serif Display"/>
              </a:rPr>
              <a:t>Attributes</a:t>
            </a:r>
            <a:endParaRPr b="1" sz="3600">
              <a:latin typeface="DM Serif Display"/>
              <a:ea typeface="DM Serif Display"/>
              <a:cs typeface="DM Serif Display"/>
              <a:sym typeface="DM Serif Display"/>
            </a:endParaRPr>
          </a:p>
        </p:txBody>
      </p:sp>
      <p:sp>
        <p:nvSpPr>
          <p:cNvPr id="103" name="Google Shape;103;p20"/>
          <p:cNvSpPr txBox="1"/>
          <p:nvPr>
            <p:ph idx="1" type="body"/>
          </p:nvPr>
        </p:nvSpPr>
        <p:spPr>
          <a:xfrm>
            <a:off x="827088" y="1341438"/>
            <a:ext cx="7343775" cy="4897437"/>
          </a:xfrm>
          <a:prstGeom prst="rect">
            <a:avLst/>
          </a:prstGeom>
          <a:noFill/>
          <a:ln>
            <a:noFill/>
          </a:ln>
        </p:spPr>
        <p:txBody>
          <a:bodyPr anchorCtr="0" anchor="t" bIns="45700" lIns="91425" spcFirstLastPara="1" rIns="91425" wrap="square" tIns="45700">
            <a:noAutofit/>
          </a:bodyPr>
          <a:lstStyle/>
          <a:p>
            <a:pPr indent="-406400" lvl="0" marL="342900" rtl="0" algn="l">
              <a:lnSpc>
                <a:spcPct val="90000"/>
              </a:lnSpc>
              <a:spcBef>
                <a:spcPts val="400"/>
              </a:spcBef>
              <a:spcAft>
                <a:spcPts val="0"/>
              </a:spcAft>
              <a:buClr>
                <a:schemeClr val="lt1"/>
              </a:buClr>
              <a:buSzPts val="3000"/>
              <a:buFont typeface="DM Serif Display"/>
              <a:buChar char="•"/>
            </a:pPr>
            <a:r>
              <a:rPr lang="ru-RU" sz="3800">
                <a:latin typeface="DM Serif Display"/>
                <a:ea typeface="DM Serif Display"/>
                <a:cs typeface="DM Serif Display"/>
                <a:sym typeface="DM Serif Display"/>
              </a:rPr>
              <a:t>Google </a:t>
            </a:r>
            <a:r>
              <a:rPr lang="ru-RU" sz="3800">
                <a:latin typeface="DM Serif Display"/>
                <a:ea typeface="DM Serif Display"/>
                <a:cs typeface="DM Serif Display"/>
                <a:sym typeface="DM Serif Display"/>
              </a:rPr>
              <a:t>Slides Template found at:</a:t>
            </a:r>
            <a:endParaRPr sz="3800">
              <a:latin typeface="DM Serif Display"/>
              <a:ea typeface="DM Serif Display"/>
              <a:cs typeface="DM Serif Display"/>
              <a:sym typeface="DM Serif Display"/>
            </a:endParaRPr>
          </a:p>
          <a:p>
            <a:pPr indent="-361950" lvl="1" marL="742950" rtl="0" algn="l">
              <a:lnSpc>
                <a:spcPct val="90000"/>
              </a:lnSpc>
              <a:spcBef>
                <a:spcPts val="400"/>
              </a:spcBef>
              <a:spcAft>
                <a:spcPts val="0"/>
              </a:spcAft>
              <a:buClr>
                <a:srgbClr val="FFFFFF"/>
              </a:buClr>
              <a:buSzPts val="3000"/>
              <a:buFont typeface="DM Serif Display"/>
              <a:buChar char="–"/>
            </a:pPr>
            <a:r>
              <a:rPr lang="ru-RU" sz="3000" u="sng">
                <a:solidFill>
                  <a:srgbClr val="FFFFFF"/>
                </a:solidFill>
                <a:latin typeface="DM Serif Display"/>
                <a:ea typeface="DM Serif Display"/>
                <a:cs typeface="DM Serif Display"/>
                <a:sym typeface="DM Serif Display"/>
                <a:hlinkClick r:id="rId3">
                  <a:extLst>
                    <a:ext uri="{A12FA001-AC4F-418D-AE19-62706E023703}">
                      <ahyp:hlinkClr val="tx"/>
                    </a:ext>
                  </a:extLst>
                </a:hlinkClick>
              </a:rPr>
              <a:t>https://poweredtemplate.com/04635/0/index.html</a:t>
            </a:r>
            <a:endParaRPr sz="3000">
              <a:solidFill>
                <a:srgbClr val="FFFFFF"/>
              </a:solidFill>
              <a:latin typeface="DM Serif Display"/>
              <a:ea typeface="DM Serif Display"/>
              <a:cs typeface="DM Serif Display"/>
              <a:sym typeface="DM Serif Display"/>
            </a:endParaRPr>
          </a:p>
          <a:p>
            <a:pPr indent="0" lvl="0" marL="342900" rtl="0" algn="l">
              <a:lnSpc>
                <a:spcPct val="90000"/>
              </a:lnSpc>
              <a:spcBef>
                <a:spcPts val="400"/>
              </a:spcBef>
              <a:spcAft>
                <a:spcPts val="0"/>
              </a:spcAft>
              <a:buNone/>
            </a:pPr>
            <a:r>
              <a:t/>
            </a:r>
            <a:endParaRPr sz="3000">
              <a:latin typeface="DM Serif Display"/>
              <a:ea typeface="DM Serif Display"/>
              <a:cs typeface="DM Serif Display"/>
              <a:sym typeface="DM Serif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526C19D6CEB842BAE52E382A9837FB" ma:contentTypeVersion="10" ma:contentTypeDescription="Create a new document." ma:contentTypeScope="" ma:versionID="51f5209d560fdc4e441e96545263e97f">
  <xsd:schema xmlns:xsd="http://www.w3.org/2001/XMLSchema" xmlns:xs="http://www.w3.org/2001/XMLSchema" xmlns:p="http://schemas.microsoft.com/office/2006/metadata/properties" xmlns:ns2="df3412ef-948d-46d4-8bd7-a2ed407af709" xmlns:ns3="0a4b1ca4-3d96-49b5-a972-3784b7409a50" targetNamespace="http://schemas.microsoft.com/office/2006/metadata/properties" ma:root="true" ma:fieldsID="b6f657ccddcecd9aff29db01f300dd7e" ns2:_="" ns3:_="">
    <xsd:import namespace="df3412ef-948d-46d4-8bd7-a2ed407af709"/>
    <xsd:import namespace="0a4b1ca4-3d96-49b5-a972-3784b7409a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412ef-948d-46d4-8bd7-a2ed407af7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b1ca4-3d96-49b5-a972-3784b7409a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5e4f40-e94b-4d8a-a6fa-e31f62c6e814}" ma:internalName="TaxCatchAll" ma:showField="CatchAllData" ma:web="0a4b1ca4-3d96-49b5-a972-3784b7409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3412ef-948d-46d4-8bd7-a2ed407af709">
      <Terms xmlns="http://schemas.microsoft.com/office/infopath/2007/PartnerControls"/>
    </lcf76f155ced4ddcb4097134ff3c332f>
    <TaxCatchAll xmlns="0a4b1ca4-3d96-49b5-a972-3784b7409a50" xsi:nil="true"/>
  </documentManagement>
</p:properties>
</file>

<file path=customXml/itemProps1.xml><?xml version="1.0" encoding="utf-8"?>
<ds:datastoreItem xmlns:ds="http://schemas.openxmlformats.org/officeDocument/2006/customXml" ds:itemID="{B0199C03-4A91-4BAB-B0DB-E0B128ADC608}"/>
</file>

<file path=customXml/itemProps2.xml><?xml version="1.0" encoding="utf-8"?>
<ds:datastoreItem xmlns:ds="http://schemas.openxmlformats.org/officeDocument/2006/customXml" ds:itemID="{05B23E99-97ED-49BE-949C-F86F48A9FBC3}"/>
</file>

<file path=customXml/itemProps3.xml><?xml version="1.0" encoding="utf-8"?>
<ds:datastoreItem xmlns:ds="http://schemas.openxmlformats.org/officeDocument/2006/customXml" ds:itemID="{CC0D00FA-2460-4FCB-A2BB-E98D7E8C8E7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0x010100D3526C19D6CEB842BAE52E382A9837FB</vt:lpwstr>
  </property>
</Properties>
</file>